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6"/>
  </p:notesMasterIdLst>
  <p:sldIdLst>
    <p:sldId id="258" r:id="rId2"/>
    <p:sldId id="259" r:id="rId3"/>
    <p:sldId id="340" r:id="rId4"/>
    <p:sldId id="256" r:id="rId5"/>
    <p:sldId id="257" r:id="rId6"/>
    <p:sldId id="341" r:id="rId7"/>
    <p:sldId id="337" r:id="rId8"/>
    <p:sldId id="260" r:id="rId9"/>
    <p:sldId id="302" r:id="rId10"/>
    <p:sldId id="261" r:id="rId11"/>
    <p:sldId id="303" r:id="rId12"/>
    <p:sldId id="304" r:id="rId13"/>
    <p:sldId id="305" r:id="rId14"/>
    <p:sldId id="262" r:id="rId15"/>
    <p:sldId id="263" r:id="rId16"/>
    <p:sldId id="264" r:id="rId17"/>
    <p:sldId id="265" r:id="rId18"/>
    <p:sldId id="266" r:id="rId19"/>
    <p:sldId id="267" r:id="rId20"/>
    <p:sldId id="306" r:id="rId21"/>
    <p:sldId id="268" r:id="rId22"/>
    <p:sldId id="269" r:id="rId23"/>
    <p:sldId id="270" r:id="rId24"/>
    <p:sldId id="271" r:id="rId25"/>
    <p:sldId id="272" r:id="rId26"/>
    <p:sldId id="274" r:id="rId27"/>
    <p:sldId id="275" r:id="rId28"/>
    <p:sldId id="276" r:id="rId29"/>
    <p:sldId id="277" r:id="rId30"/>
    <p:sldId id="278" r:id="rId31"/>
    <p:sldId id="279" r:id="rId32"/>
    <p:sldId id="323" r:id="rId33"/>
    <p:sldId id="324" r:id="rId34"/>
    <p:sldId id="280" r:id="rId35"/>
    <p:sldId id="325" r:id="rId36"/>
    <p:sldId id="326" r:id="rId37"/>
    <p:sldId id="273" r:id="rId38"/>
    <p:sldId id="307" r:id="rId39"/>
    <p:sldId id="282" r:id="rId40"/>
    <p:sldId id="283" r:id="rId41"/>
    <p:sldId id="327" r:id="rId42"/>
    <p:sldId id="288" r:id="rId43"/>
    <p:sldId id="322" r:id="rId44"/>
    <p:sldId id="289" r:id="rId45"/>
    <p:sldId id="284" r:id="rId46"/>
    <p:sldId id="328" r:id="rId47"/>
    <p:sldId id="285" r:id="rId48"/>
    <p:sldId id="286" r:id="rId49"/>
    <p:sldId id="287" r:id="rId50"/>
    <p:sldId id="290" r:id="rId51"/>
    <p:sldId id="308" r:id="rId52"/>
    <p:sldId id="291" r:id="rId53"/>
    <p:sldId id="292" r:id="rId54"/>
    <p:sldId id="293" r:id="rId55"/>
    <p:sldId id="294" r:id="rId56"/>
    <p:sldId id="295" r:id="rId57"/>
    <p:sldId id="296" r:id="rId58"/>
    <p:sldId id="297" r:id="rId59"/>
    <p:sldId id="298" r:id="rId60"/>
    <p:sldId id="320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09" r:id="rId70"/>
    <p:sldId id="311" r:id="rId71"/>
    <p:sldId id="312" r:id="rId72"/>
    <p:sldId id="313" r:id="rId73"/>
    <p:sldId id="317" r:id="rId74"/>
    <p:sldId id="314" r:id="rId75"/>
    <p:sldId id="315" r:id="rId76"/>
    <p:sldId id="316" r:id="rId77"/>
    <p:sldId id="318" r:id="rId78"/>
    <p:sldId id="319" r:id="rId79"/>
    <p:sldId id="321" r:id="rId80"/>
    <p:sldId id="310" r:id="rId81"/>
    <p:sldId id="299" r:id="rId82"/>
    <p:sldId id="338" r:id="rId83"/>
    <p:sldId id="339" r:id="rId84"/>
    <p:sldId id="301" r:id="rId85"/>
  </p:sldIdLst>
  <p:sldSz cx="13004800" cy="9753600"/>
  <p:notesSz cx="6858000" cy="9144000"/>
  <p:defaultTextStyle>
    <a:lvl1pPr algn="ctr" defTabSz="584200">
      <a:defRPr sz="4200">
        <a:latin typeface="+mn-lt"/>
        <a:ea typeface="+mn-ea"/>
        <a:cs typeface="+mn-cs"/>
        <a:sym typeface="Gill Sans"/>
      </a:defRPr>
    </a:lvl1pPr>
    <a:lvl2pPr indent="342900" algn="ctr" defTabSz="584200">
      <a:defRPr sz="4200">
        <a:latin typeface="+mn-lt"/>
        <a:ea typeface="+mn-ea"/>
        <a:cs typeface="+mn-cs"/>
        <a:sym typeface="Gill Sans"/>
      </a:defRPr>
    </a:lvl2pPr>
    <a:lvl3pPr indent="685800" algn="ctr" defTabSz="584200">
      <a:defRPr sz="4200">
        <a:latin typeface="+mn-lt"/>
        <a:ea typeface="+mn-ea"/>
        <a:cs typeface="+mn-cs"/>
        <a:sym typeface="Gill Sans"/>
      </a:defRPr>
    </a:lvl3pPr>
    <a:lvl4pPr indent="1028700" algn="ctr" defTabSz="584200">
      <a:defRPr sz="4200">
        <a:latin typeface="+mn-lt"/>
        <a:ea typeface="+mn-ea"/>
        <a:cs typeface="+mn-cs"/>
        <a:sym typeface="Gill Sans"/>
      </a:defRPr>
    </a:lvl4pPr>
    <a:lvl5pPr indent="1371600" algn="ctr" defTabSz="584200">
      <a:defRPr sz="4200">
        <a:latin typeface="+mn-lt"/>
        <a:ea typeface="+mn-ea"/>
        <a:cs typeface="+mn-cs"/>
        <a:sym typeface="Gill Sans"/>
      </a:defRPr>
    </a:lvl5pPr>
    <a:lvl6pPr indent="1714500" algn="ctr" defTabSz="584200">
      <a:defRPr sz="4200">
        <a:latin typeface="+mn-lt"/>
        <a:ea typeface="+mn-ea"/>
        <a:cs typeface="+mn-cs"/>
        <a:sym typeface="Gill Sans"/>
      </a:defRPr>
    </a:lvl6pPr>
    <a:lvl7pPr indent="2057400" algn="ctr" defTabSz="584200">
      <a:defRPr sz="4200">
        <a:latin typeface="+mn-lt"/>
        <a:ea typeface="+mn-ea"/>
        <a:cs typeface="+mn-cs"/>
        <a:sym typeface="Gill Sans"/>
      </a:defRPr>
    </a:lvl7pPr>
    <a:lvl8pPr indent="2400300" algn="ctr" defTabSz="584200">
      <a:defRPr sz="4200">
        <a:latin typeface="+mn-lt"/>
        <a:ea typeface="+mn-ea"/>
        <a:cs typeface="+mn-cs"/>
        <a:sym typeface="Gill Sans"/>
      </a:defRPr>
    </a:lvl8pPr>
    <a:lvl9pPr indent="2743200" algn="ctr" defTabSz="584200">
      <a:defRPr sz="4200"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175" autoAdjust="0"/>
  </p:normalViewPr>
  <p:slideViewPr>
    <p:cSldViewPr snapToGrid="0" snapToObjects="1">
      <p:cViewPr varScale="1">
        <p:scale>
          <a:sx n="38" d="100"/>
          <a:sy n="38" d="100"/>
        </p:scale>
        <p:origin x="-1056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notesMaster" Target="notesMasters/notesMaster1.xml"/><Relationship Id="rId87" Type="http://schemas.openxmlformats.org/officeDocument/2006/relationships/printerSettings" Target="printerSettings/printerSettings1.bin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2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Relationship Id="rId3" Type="http://schemas.openxmlformats.org/officeDocument/2006/relationships/hyperlink" Target="http://pages.uoregon.edu/joe/hardlook/hard-look.pdf" TargetMode="Externa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tropykey.co.uk/shop/" TargetMode="External"/><Relationship Id="rId4" Type="http://schemas.openxmlformats.org/officeDocument/2006/relationships/hyperlink" Target="http://egd.sourceforge.net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Relationship Id="rId3" Type="http://schemas.openxmlformats.org/officeDocument/2006/relationships/hyperlink" Target="http://threatpost.com/second-nsa-crypto-tool-found-in-rsa-bsafe/105143" TargetMode="Externa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Relationship Id="rId3" Type="http://schemas.openxmlformats.org/officeDocument/2006/relationships/hyperlink" Target="http://www.ietf.org/mail-archive/web/tls/current/msg12563.html" TargetMode="Externa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Relationship Id="rId3" Type="http://schemas.openxmlformats.org/officeDocument/2006/relationships/hyperlink" Target="http://rt.openssl.org/Ticket/Display.html?user=guest&amp;pass=guest&amp;id=2771" TargetMode="Externa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stfix.org/FORWARD_SECRECY_README.html" TargetMode="External"/><Relationship Id="rId4" Type="http://schemas.openxmlformats.org/officeDocument/2006/relationships/hyperlink" Target="https://www.facebook.com/notes/protect-the-graph/the-current-state-of-smtp-starttls-deployment/1453015901605223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Relationship Id="rId3" Type="http://schemas.openxmlformats.org/officeDocument/2006/relationships/hyperlink" Target="http://cryptome.org/2013/07/mining-pgp-keyservers.htm" TargetMode="Externa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erialviolet.org/2013/06/27/botchingpfs.html" TargetMode="External"/><Relationship Id="rId4" Type="http://schemas.openxmlformats.org/officeDocument/2006/relationships/hyperlink" Target="http://www.metzdowd.com/pipermail/cryptography/2013-September/017323.html" TargetMode="External"/><Relationship Id="rId5" Type="http://schemas.openxmlformats.org/officeDocument/2006/relationships/hyperlink" Target="http://bugs.debian.org/cgi-bin/bugreport.cgi?bug=676563" TargetMode="External"/><Relationship Id="rId6" Type="http://schemas.openxmlformats.org/officeDocument/2006/relationships/hyperlink" Target="http://nmav.gnutls.org/2011/12/price-to-pay-for-perfect-forward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Relationship Id="rId3" Type="http://schemas.openxmlformats.org/officeDocument/2006/relationships/hyperlink" Target="http://www.symantec.com/content/en/us/enterprise/white_papers/b-wp_ecc.pdf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Do you want to talk about the problem with symmetric ciphers? E.G.,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how do I get the key to my correspondent? (This may already be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your notes for the PowerPoint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vesrion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, I'm just looking at the PDF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version -- many of the following comments are stuff you already know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very well, just don't know if you're planning to cover these points)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66655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us: what’s here? Are we missing a picture which is in the PDF version of the handshake?</a:t>
            </a:r>
          </a:p>
          <a:p>
            <a:endParaRPr lang="fr-BE" dirty="0" smtClean="0"/>
          </a:p>
          <a:p>
            <a:r>
              <a:rPr lang="fr-BE" dirty="0" smtClean="0"/>
              <a:t>From </a:t>
            </a:r>
            <a:r>
              <a:rPr lang="fr-BE" dirty="0" smtClean="0"/>
              <a:t>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Big fan of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Qualys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SSL Tester (lots of SSL installs are really awful,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 point I attempted to make in an earlier talk,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http://pages.uoregon.edu/joe/hardlook/hard-look.pdf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Encourage folks to migrate to TLS 1.2 (get the heck off of TLS 1.0 and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earlier!): can't do CGM unless on TLS 1.2.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Contast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TLS 1.2 vs. earlier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versions as shown on slide 68 of my talk...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Also want to make sure that folks are running the latest version of Apache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(or NGINX or whatever)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This may be a challenge if you're using RedHat5, for example...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19102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Strategies for getting the private key?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a) Bribe a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sysadmin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(particularly easy if the same cert and private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key is used on multiple systems, multiplying the population of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potentially corruptible system administrators)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b) Get court order compelling its production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c) Exploit a technical vulnerability (such as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Heartbleed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 to get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the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d) Pick it up off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unecrypted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backups (if not password protected)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e) Infect the system admin's workstation, then pick it up from there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once you have the system admin's credentials (and, if needed, the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password for the private key)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[same cartoon]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28895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Do you want to mention ECDHE by name, too?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75301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Only widely available stream cipher these days is RC4, and it's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secure (see my crypto BCP talk at slides 62-68)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mention GCM mode?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861869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Great little product: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http://www.entropykey.co.uk/shop/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(but bummer it's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backordered)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Thoughts about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http://egd.sourceforge.net/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818355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Dual EC_DRBG is officially deprecated even by RSA itself :-)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then, of course, there was Extended Random,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http://threatpost.com/second-nsa-crypto-tool-found-in-rsa-bsafe/105143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1501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DES / 3DES -- don't use / not so hot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AES: sure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CAMELLIA: sure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discuss the scarce alternatives to NIST crypto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algorithms at some point? (e.g., see  slides 32-46)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146311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 Other implementation flaws: see my talk at 77-89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mention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Schneier's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"Mile High Pole" fallacy,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http://www.ietf.org/mail-archive/web/tls/current/msg12563.html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Very hard to distinguish "honest accidental flaws" from intentionally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introduced vulnerabilities.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Bottom line: hard to know what and who to trust.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420023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–e</a:t>
            </a: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/demo-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back.msg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–d</a:t>
            </a:r>
          </a:p>
          <a:p>
            <a:endParaRPr lang="en-US" sz="220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GPG</a:t>
            </a:r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 key of 4096bits vs 128 bits AES encryption</a:t>
            </a:r>
          </a:p>
          <a:p>
            <a:endParaRPr lang="en-US" sz="2200" baseline="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Demo file is the IP RFC 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022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It would be nice if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and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crypto had comparable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strength, eh? :-;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And just as for the symmetric case, there's a down side to public key: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e.g.,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is slow as molasses relative to symmetric crypto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100992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probably break TLS 1.0, as well as the earlier stuff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609947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clarify that the project's "Suite A" and "Suite B"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aren't related to the NSA's "Suite B" specification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talk about why you don't do ECDSA instead of RSA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ECDHE-RSA-AES256-GCM-SHA384?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68729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Motivation for allowing SHA-1? Simple: most certs still rely on it.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(see my crypto BCP talk at 57-61)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Permitting TLS 1.0 is a tougher "sell" for me. I wouldn't allow it.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78705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  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Rational for preferring CAMELLIA over AES?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Aaron:</a:t>
            </a:r>
          </a:p>
          <a:p>
            <a:pPr marL="342900" indent="-342900">
              <a:buFont typeface="Wingdings" charset="0"/>
              <a:buChar char="è"/>
            </a:pPr>
            <a:r>
              <a:rPr lang="en-US" dirty="0" smtClean="0">
                <a:sym typeface="Wingdings"/>
              </a:rPr>
              <a:t>Algorithmic agility argument. It has pros and cons. On the</a:t>
            </a:r>
            <a:r>
              <a:rPr lang="en-US" baseline="0" dirty="0" smtClean="0">
                <a:sym typeface="Wingdings"/>
              </a:rPr>
              <a:t> one had, AES is more trusted, on the other hand what if it turns out there is a backdoor there?</a:t>
            </a:r>
            <a:endParaRPr lang="en-US" dirty="0" smtClean="0">
              <a:sym typeface="Wingdings"/>
            </a:endParaRPr>
          </a:p>
          <a:p>
            <a:pPr marL="0" indent="0">
              <a:buFont typeface="Wingdings" charset="0"/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Also, be aware to cipher string lengths (c.f.,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http://rt.openssl.org/Ticket/Display.html?user=guest&amp;pass=guest&amp;id=2771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6955473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Will you be fleshing those out, or are they going to stay the way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they currently are?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FWIW, expect significant interest around email (SMTP, POP/IMAP,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SMTP Submit) and web (e.g., for web email)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93666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 s/PGG/PGP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be interested to hear if you believe E2E encryption (e.g., use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of PGP or S/MIME) is ultimately the solution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also want to talk about how email is actually hop-by-hop,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some hops may be opportunistically encrypted, while others may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be? (and how traffic will be exposed while it transits the intervening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nodes?)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I've become a fan of Postfix's nomenclature for opportunistic encryption: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Postfix nomenclature (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http://www.postfix.org/FORWARD_SECRECY_README.html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Anonymous (no peer certificate)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Untrusted (peer cert not signed by trusted CA)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Trusted (peer cert signed by trusted CA, unverified peer name)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Verified (peer cert signed by trusted CA, verified peer name; or peer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cert with expected public key or cert fingerprint)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MITM risk is hard to mitigate, I think...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 sure to cover what happens if opportunistic encryption fails...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something better than nothing? Or is the right answer, "Hard core 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nothing?"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BTW, terrific article on STARTTLS from Facebook (Mike Adkins, you'll meet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him at Brussels):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https://www.facebook.com/notes/protect-the-graph/the-current-state-of-smtp-starttls-deployment/1453015901605223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7568243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Note that the version you're using may not be part of the mainline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GnuPG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distro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(at least I couldn't find it on the GPG web site)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Show doing an elliptic curve key, too?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353259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Beware that some folks harvest social graphs from key signings 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public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keyservers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(e.g.,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http://cryptome.org/2013/07/mining-pgp-keyservers.htm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11806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Truecrypt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reference: check. Something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weird's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happening today.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Don't know what to think about it (yet).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Keepass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good. Also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Lastpass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Multifactor?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Client certs?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inclined: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Talk about revocation (not working)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Want to talk about DANE?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Traffic analysis?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Any discussion of browsers and their crypto support?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SNI exposure?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984880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Comment </a:t>
            </a:r>
            <a:r>
              <a:rPr lang="de-DE" dirty="0" err="1" smtClean="0"/>
              <a:t>Azet</a:t>
            </a:r>
            <a:r>
              <a:rPr lang="de-DE" dirty="0" smtClean="0"/>
              <a:t>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owns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pictures</a:t>
            </a:r>
            <a:r>
              <a:rPr lang="de-DE" baseline="0" dirty="0" smtClean="0"/>
              <a:t>? Can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pictures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endParaRPr lang="de-DE" dirty="0" smtClean="0"/>
          </a:p>
          <a:p>
            <a:endParaRPr lang="fr-BE" dirty="0" smtClean="0"/>
          </a:p>
          <a:p>
            <a:r>
              <a:rPr lang="fr-BE" dirty="0" smtClean="0"/>
              <a:t>From </a:t>
            </a:r>
            <a:r>
              <a:rPr lang="fr-BE" dirty="0" smtClean="0"/>
              <a:t>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Maybe emphasize that for signing, you use *your*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For encryption,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While to verify a signature,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Decryption: you use your private key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39217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3368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Comment </a:t>
            </a:r>
            <a:r>
              <a:rPr lang="de-DE" dirty="0" err="1" smtClean="0"/>
              <a:t>Azet</a:t>
            </a:r>
            <a:r>
              <a:rPr lang="de-DE" dirty="0" smtClean="0"/>
              <a:t>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owns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pictures</a:t>
            </a:r>
            <a:r>
              <a:rPr lang="de-DE" baseline="0" dirty="0" smtClean="0"/>
              <a:t>? Can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pictures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dirty="0" smtClean="0"/>
              <a:t>Manuel: Are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colors</a:t>
            </a:r>
            <a:r>
              <a:rPr lang="de-DE" dirty="0" smtClean="0"/>
              <a:t> </a:t>
            </a:r>
            <a:r>
              <a:rPr lang="de-DE" dirty="0" err="1" smtClean="0"/>
              <a:t>correct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40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Manuel: By both parties!</a:t>
            </a:r>
          </a:p>
          <a:p>
            <a:endParaRPr lang="fr-BE" dirty="0" smtClean="0"/>
          </a:p>
          <a:p>
            <a:r>
              <a:rPr lang="fr-BE" dirty="0" smtClean="0"/>
              <a:t>From </a:t>
            </a:r>
            <a:r>
              <a:rPr lang="fr-BE" dirty="0" smtClean="0"/>
              <a:t>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Best example I have found for this one is to base the regular case around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RSA, and explain that it is just like any other public key operation: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there's a public key associated with a cert, and that public key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consistently used for key exchange.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Then talk about the ephemeral case. Might want to mention the fact that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not careful, you can end up with weak ephemeral keys (e.g.,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https://www.imperialviolet.org/2013/06/27/botchingpfs.html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http://www.metzdowd.com/pipermail/cryptography/2013-September/017323.html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5"/>
              </a:rPr>
              <a:t>http://bugs.debian.org/cgi-bin/bugreport.cgi?bug=676563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6"/>
              </a:rPr>
              <a:t>http://nmav.gnutls.org/2011/12/price-to-pay-for-perfect-forward.html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27093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not check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probability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8371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mentioned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0831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Manuel and Azet: What</a:t>
            </a:r>
            <a:r>
              <a:rPr lang="fr-BE" baseline="0" dirty="0" smtClean="0"/>
              <a:t> do you exactly want to say with the « nothing up my sleeves »?</a:t>
            </a:r>
          </a:p>
          <a:p>
            <a:endParaRPr lang="fr-BE" dirty="0" smtClean="0"/>
          </a:p>
          <a:p>
            <a:endParaRPr lang="fr-BE" dirty="0" smtClean="0"/>
          </a:p>
          <a:p>
            <a:r>
              <a:rPr lang="fr-BE" dirty="0" smtClean="0"/>
              <a:t>From </a:t>
            </a:r>
            <a:r>
              <a:rPr lang="fr-BE" dirty="0" smtClean="0"/>
              <a:t>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My thoughts on ECC? see my talk (previously mentioned) at slides 69-76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Nice pointers to some resources on ECC support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http://www.symantec.com/content/en/us/enterprise/white_papers/b-wp_ecc.pdf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at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pps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 23-24 (caution: may be dated, reconfirm/check with the Symantec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person if so inclined)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Handy check for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 %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ecparam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-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list_curves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52881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6/3/14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544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6/3/14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22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sur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</a:lvl1pPr>
            <a:lvl2pPr>
              <a:spcBef>
                <a:spcPts val="4800"/>
              </a:spcBef>
            </a:lvl2pPr>
            <a:lvl3pPr>
              <a:spcBef>
                <a:spcPts val="4800"/>
              </a:spcBef>
            </a:lvl3pPr>
            <a:lvl4pPr>
              <a:spcBef>
                <a:spcPts val="4800"/>
              </a:spcBef>
            </a:lvl4pPr>
            <a:lvl5pPr>
              <a:spcBef>
                <a:spcPts val="4800"/>
              </a:spcBef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xmlns:p14="http://schemas.microsoft.com/office/powerpoint/2010/main" spd="med"/>
  <p:txStyles>
    <p:titleStyle>
      <a:lvl1pPr algn="ctr" defTabSz="584200">
        <a:defRPr sz="8400">
          <a:latin typeface="+mn-lt"/>
          <a:ea typeface="+mn-ea"/>
          <a:cs typeface="+mn-cs"/>
          <a:sym typeface="Gill Sans"/>
        </a:defRPr>
      </a:lvl1pPr>
      <a:lvl2pPr indent="228600" algn="ctr" defTabSz="584200">
        <a:defRPr sz="8400">
          <a:latin typeface="+mn-lt"/>
          <a:ea typeface="+mn-ea"/>
          <a:cs typeface="+mn-cs"/>
          <a:sym typeface="Gill Sans"/>
        </a:defRPr>
      </a:lvl2pPr>
      <a:lvl3pPr indent="457200" algn="ctr" defTabSz="584200">
        <a:defRPr sz="8400">
          <a:latin typeface="+mn-lt"/>
          <a:ea typeface="+mn-ea"/>
          <a:cs typeface="+mn-cs"/>
          <a:sym typeface="Gill Sans"/>
        </a:defRPr>
      </a:lvl3pPr>
      <a:lvl4pPr indent="685800" algn="ctr" defTabSz="584200">
        <a:defRPr sz="8400">
          <a:latin typeface="+mn-lt"/>
          <a:ea typeface="+mn-ea"/>
          <a:cs typeface="+mn-cs"/>
          <a:sym typeface="Gill Sans"/>
        </a:defRPr>
      </a:lvl4pPr>
      <a:lvl5pPr indent="914400" algn="ctr" defTabSz="584200">
        <a:defRPr sz="8400">
          <a:latin typeface="+mn-lt"/>
          <a:ea typeface="+mn-ea"/>
          <a:cs typeface="+mn-cs"/>
          <a:sym typeface="Gill Sans"/>
        </a:defRPr>
      </a:lvl5pPr>
      <a:lvl6pPr indent="1143000" algn="ctr" defTabSz="584200">
        <a:defRPr sz="8400">
          <a:latin typeface="+mn-lt"/>
          <a:ea typeface="+mn-ea"/>
          <a:cs typeface="+mn-cs"/>
          <a:sym typeface="Gill Sans"/>
        </a:defRPr>
      </a:lvl6pPr>
      <a:lvl7pPr indent="1371600" algn="ctr" defTabSz="584200">
        <a:defRPr sz="8400">
          <a:latin typeface="+mn-lt"/>
          <a:ea typeface="+mn-ea"/>
          <a:cs typeface="+mn-cs"/>
          <a:sym typeface="Gill Sans"/>
        </a:defRPr>
      </a:lvl7pPr>
      <a:lvl8pPr indent="1600200" algn="ctr" defTabSz="584200">
        <a:defRPr sz="8400">
          <a:latin typeface="+mn-lt"/>
          <a:ea typeface="+mn-ea"/>
          <a:cs typeface="+mn-cs"/>
          <a:sym typeface="Gill Sans"/>
        </a:defRPr>
      </a:lvl8pPr>
      <a:lvl9pPr indent="1828800" algn="ctr" defTabSz="584200">
        <a:defRPr sz="84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1pPr>
      <a:lvl2pPr marL="1333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2pPr>
      <a:lvl3pPr marL="1778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3pPr>
      <a:lvl4pPr marL="2222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4pPr>
      <a:lvl5pPr marL="2667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5pPr>
      <a:lvl6pPr marL="30226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6pPr>
      <a:lvl7pPr marL="33782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7pPr>
      <a:lvl8pPr marL="37338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8pPr>
      <a:lvl9pPr marL="40894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ettercrypto.or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6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1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l.acm.org/citation.cfm?id=945516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2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4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hyperlink" Target="https://www.gnupg.org/gph/en/manual/x135.html" TargetMode="Externa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3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avid@autopsit.or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9400"/>
              </a:lnSpc>
              <a:defRPr sz="5300"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  <a:hlinkClick r:id="rId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300" dirty="0">
                <a:solidFill>
                  <a:schemeClr val="tx1"/>
                </a:solidFill>
              </a:rPr>
              <a:t>BetterCrypto⋅org</a:t>
            </a:r>
            <a:endParaRPr sz="5300" dirty="0">
              <a:solidFill>
                <a:schemeClr val="tx1"/>
              </a:solidFill>
              <a:hlinkClick r:id="rId2"/>
            </a:endParaRP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7000"/>
              </a:lnSpc>
              <a:defRPr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F3F3F"/>
                </a:solidFill>
              </a:rPr>
              <a:t>Applied Crypto Hardening</a:t>
            </a:r>
          </a:p>
        </p:txBody>
      </p:sp>
      <p:pic>
        <p:nvPicPr>
          <p:cNvPr id="48" name="dropped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6100" y="1943100"/>
            <a:ext cx="2083724" cy="17907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1666041" y="7521887"/>
            <a:ext cx="261910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David </a:t>
            </a:r>
            <a:r>
              <a:rPr kumimoji="0" lang="en-US" sz="3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Durvaux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76366" y="7583673"/>
            <a:ext cx="385689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Gill Sans"/>
              </a:rPr>
              <a:t>Brussels</a:t>
            </a:r>
            <a:r>
              <a:rPr lang="en-US" sz="3200" dirty="0" smtClean="0">
                <a:solidFill>
                  <a:srgbClr val="000000"/>
                </a:solidFill>
              </a:rPr>
              <a:t>, 9</a:t>
            </a:r>
            <a:r>
              <a:rPr lang="en-US" sz="3200" baseline="30000" dirty="0" smtClean="0">
                <a:solidFill>
                  <a:srgbClr val="000000"/>
                </a:solidFill>
              </a:rPr>
              <a:t>th</a:t>
            </a:r>
            <a:r>
              <a:rPr lang="en-US" sz="3200" dirty="0" smtClean="0">
                <a:solidFill>
                  <a:srgbClr val="000000"/>
                </a:solidFill>
              </a:rPr>
              <a:t> June 2014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025" y="321085"/>
            <a:ext cx="3568700" cy="10541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Historic ciphers</a:t>
            </a:r>
            <a:endParaRPr sz="8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25785"/>
          </a:xfrm>
        </p:spPr>
        <p:txBody>
          <a:bodyPr/>
          <a:lstStyle/>
          <a:p>
            <a:r>
              <a:rPr lang="en-US" dirty="0" smtClean="0"/>
              <a:t>C</a:t>
            </a:r>
            <a:r>
              <a:rPr lang="en-US" dirty="0" smtClean="0"/>
              <a:t>aesar Cipher</a:t>
            </a:r>
            <a:endParaRPr lang="en-US" dirty="0" smtClean="0"/>
          </a:p>
          <a:p>
            <a:r>
              <a:rPr lang="en-US" dirty="0" err="1" smtClean="0"/>
              <a:t>Vigenère</a:t>
            </a:r>
            <a:r>
              <a:rPr lang="en-US" dirty="0" smtClean="0"/>
              <a:t> </a:t>
            </a:r>
            <a:r>
              <a:rPr lang="en-US" dirty="0" smtClean="0"/>
              <a:t>Cipher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03" y="4253176"/>
            <a:ext cx="4870899" cy="487089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Mary Queen of Scots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5797868" y="2884475"/>
            <a:ext cx="7014673" cy="5554569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Trial </a:t>
            </a:r>
            <a:r>
              <a:rPr sz="4200" dirty="0"/>
              <a:t>against Queen Elizabeth</a:t>
            </a:r>
          </a:p>
          <a:p>
            <a:pPr lvl="1">
              <a:defRPr sz="1800"/>
            </a:pPr>
            <a:r>
              <a:rPr sz="4200" dirty="0"/>
              <a:t>Was executed after her code was broken (1587</a:t>
            </a:r>
            <a:r>
              <a:rPr sz="4200" dirty="0" smtClean="0"/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34" y="2884475"/>
            <a:ext cx="4602795" cy="53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608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Enigma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030117" y="1815706"/>
            <a:ext cx="7807276" cy="9829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Secret </a:t>
            </a:r>
            <a:r>
              <a:rPr sz="4200" dirty="0"/>
              <a:t>in code </a:t>
            </a:r>
            <a:r>
              <a:rPr sz="4200" dirty="0" smtClean="0"/>
              <a:t>book</a:t>
            </a:r>
            <a:endParaRPr sz="4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56" y="2662353"/>
            <a:ext cx="10196730" cy="6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687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BetterCrypto</a:t>
            </a:r>
            <a:endParaRPr lang="en-US" dirty="0"/>
          </a:p>
        </p:txBody>
      </p:sp>
      <p:pic>
        <p:nvPicPr>
          <p:cNvPr id="5" name="dropped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1250" y="3029577"/>
            <a:ext cx="4180960" cy="33199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46161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Why?</a:t>
            </a:r>
            <a:endParaRPr sz="8400" dirty="0"/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Crypto is cryptic</a:t>
            </a:r>
          </a:p>
          <a:p>
            <a:pPr lvl="0">
              <a:defRPr sz="1800"/>
            </a:pPr>
            <a:r>
              <a:rPr sz="4200"/>
              <a:t>A lot of difficult concepts</a:t>
            </a:r>
          </a:p>
          <a:p>
            <a:pPr lvl="0">
              <a:defRPr sz="1800"/>
            </a:pPr>
            <a:r>
              <a:rPr sz="4200"/>
              <a:t>A lot of algorithms</a:t>
            </a:r>
          </a:p>
          <a:p>
            <a:pPr lvl="0">
              <a:defRPr sz="1800"/>
            </a:pPr>
            <a:r>
              <a:rPr sz="4200"/>
              <a:t>A lot of parameters</a:t>
            </a:r>
          </a:p>
          <a:p>
            <a:pPr lvl="0">
              <a:defRPr sz="1800"/>
            </a:pPr>
            <a:r>
              <a:rPr sz="420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The Idea</a:t>
            </a:r>
            <a:endParaRPr sz="8400" dirty="0"/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Really difficult for systems administrators</a:t>
            </a:r>
          </a:p>
          <a:p>
            <a:pPr lvl="1">
              <a:defRPr sz="1800"/>
            </a:pPr>
            <a:r>
              <a:rPr sz="4200"/>
              <a:t>A “cookbook” can help!</a:t>
            </a:r>
          </a:p>
          <a:p>
            <a:pPr lvl="2">
              <a:defRPr sz="1800"/>
            </a:pPr>
            <a:r>
              <a:rPr sz="4200"/>
              <a:t>That’s BetterCrypo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That’s not…</a:t>
            </a:r>
            <a:endParaRPr sz="8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A crypto course</a:t>
            </a:r>
          </a:p>
          <a:p>
            <a:pPr lvl="0">
              <a:defRPr sz="1800"/>
            </a:pPr>
            <a:r>
              <a:rPr sz="4200"/>
              <a:t>A static document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In </a:t>
            </a:r>
            <a:r>
              <a:rPr lang="nl-BE" sz="8400" dirty="0" smtClean="0"/>
              <a:t>brief</a:t>
            </a:r>
            <a:endParaRPr sz="8400" dirty="0"/>
          </a:p>
        </p:txBody>
      </p:sp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lvl="0">
              <a:defRPr sz="1800"/>
            </a:pPr>
            <a:r>
              <a:rPr sz="4200" dirty="0"/>
              <a:t>Community effort to produce </a:t>
            </a:r>
            <a:r>
              <a:rPr sz="4200" dirty="0" smtClean="0"/>
              <a:t>best</a:t>
            </a:r>
            <a:r>
              <a:rPr lang="en-US" sz="4200" dirty="0" smtClean="0"/>
              <a:t> common</a:t>
            </a:r>
            <a:r>
              <a:rPr sz="4200" dirty="0" smtClean="0"/>
              <a:t> </a:t>
            </a:r>
            <a:r>
              <a:rPr sz="4200" dirty="0" smtClean="0"/>
              <a:t>practices</a:t>
            </a:r>
            <a:r>
              <a:rPr lang="en-US" sz="4200" dirty="0" smtClean="0"/>
              <a:t> for typical servers</a:t>
            </a:r>
            <a:endParaRPr sz="4200" dirty="0"/>
          </a:p>
          <a:p>
            <a:pPr lvl="0">
              <a:defRPr sz="1800"/>
            </a:pPr>
            <a:r>
              <a:rPr sz="4200" dirty="0"/>
              <a:t>Continuous effort</a:t>
            </a:r>
          </a:p>
          <a:p>
            <a:pPr lvl="0">
              <a:defRPr sz="1800"/>
            </a:pPr>
            <a:r>
              <a:rPr lang="en-US" sz="4200" dirty="0" smtClean="0"/>
              <a:t>From diverse areas of expertise: sysadmins, cryptologists, developers, IT security pros</a:t>
            </a:r>
            <a:endParaRPr lang="en-US" sz="4200" dirty="0" smtClean="0"/>
          </a:p>
          <a:p>
            <a:pPr lvl="0">
              <a:defRPr sz="1800"/>
            </a:pPr>
            <a:r>
              <a:rPr lang="en-US" sz="4200" dirty="0" smtClean="0"/>
              <a:t>Open Source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Open to comments / suggestions / improvements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2 parts</a:t>
            </a:r>
            <a:endParaRPr sz="8400" dirty="0"/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First part = configurations</a:t>
            </a:r>
          </a:p>
          <a:p>
            <a:pPr lvl="1">
              <a:defRPr sz="1800"/>
            </a:pPr>
            <a:r>
              <a:rPr sz="4200"/>
              <a:t>The most important part</a:t>
            </a:r>
          </a:p>
          <a:p>
            <a:pPr lvl="1">
              <a:defRPr sz="1800"/>
            </a:pPr>
            <a:r>
              <a:rPr sz="4200"/>
              <a:t>Cover as many tools as possible</a:t>
            </a:r>
          </a:p>
          <a:p>
            <a:pPr lvl="0">
              <a:defRPr sz="1800"/>
            </a:pPr>
            <a:r>
              <a:rPr sz="4200"/>
              <a:t>Second part = theory</a:t>
            </a:r>
          </a:p>
          <a:p>
            <a:pPr lvl="1">
              <a:defRPr sz="1800"/>
            </a:pPr>
            <a:r>
              <a:rPr sz="4200"/>
              <a:t>Explain and justify choose we made</a:t>
            </a:r>
          </a:p>
          <a:p>
            <a:pPr lvl="2">
              <a:defRPr sz="1800"/>
            </a:pPr>
            <a:r>
              <a:rPr sz="4200"/>
              <a:t>Transparency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How to </a:t>
            </a:r>
            <a:r>
              <a:rPr sz="8400" dirty="0" smtClean="0"/>
              <a:t>use</a:t>
            </a:r>
            <a:r>
              <a:rPr lang="en-US" sz="8400" dirty="0" smtClean="0"/>
              <a:t> the bettercrypto guide</a:t>
            </a:r>
            <a:r>
              <a:rPr sz="8400" dirty="0" smtClean="0"/>
              <a:t>?</a:t>
            </a:r>
            <a:endParaRPr sz="8400" dirty="0"/>
          </a:p>
        </p:txBody>
      </p:sp>
      <p:pic>
        <p:nvPicPr>
          <p:cNvPr id="76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3337" y="2507520"/>
            <a:ext cx="10358126" cy="6852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This talk is public and recorded</a:t>
            </a:r>
            <a:endParaRPr sz="8400" dirty="0"/>
          </a:p>
        </p:txBody>
      </p:sp>
      <p:pic>
        <p:nvPicPr>
          <p:cNvPr id="2050" name="Picture 2" descr="File:You Are Being Watched - geograph.org.uk - 18065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295" y="2902954"/>
            <a:ext cx="5137984" cy="685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in a nutshell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964" y="1721431"/>
            <a:ext cx="8257719" cy="505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3360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Goals</a:t>
            </a:r>
            <a:endParaRPr sz="8400" dirty="0"/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xfrm>
            <a:off x="1348874" y="2768599"/>
            <a:ext cx="10464800" cy="623102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2 types of goals:</a:t>
            </a:r>
          </a:p>
          <a:p>
            <a:pPr lvl="1">
              <a:defRPr sz="1800"/>
            </a:pPr>
            <a:r>
              <a:rPr sz="4200" dirty="0"/>
              <a:t>protect the </a:t>
            </a:r>
            <a:r>
              <a:rPr lang="fr-BE" sz="4200" dirty="0" smtClean="0"/>
              <a:t>content </a:t>
            </a:r>
            <a:r>
              <a:rPr sz="4200" dirty="0" smtClean="0"/>
              <a:t>of </a:t>
            </a:r>
            <a:r>
              <a:rPr sz="4200" dirty="0"/>
              <a:t>the </a:t>
            </a:r>
            <a:r>
              <a:rPr sz="4200" dirty="0" smtClean="0"/>
              <a:t>message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err="1" smtClean="0"/>
              <a:t>Eavesdropping</a:t>
            </a:r>
            <a:endParaRPr lang="fr-BE" sz="3200" dirty="0" smtClean="0"/>
          </a:p>
          <a:p>
            <a:pPr lvl="2">
              <a:defRPr sz="1800"/>
            </a:pPr>
            <a:r>
              <a:rPr lang="fr-BE" sz="3200" dirty="0" smtClean="0"/>
              <a:t>Tampering</a:t>
            </a:r>
            <a:endParaRPr sz="3200" dirty="0"/>
          </a:p>
          <a:p>
            <a:pPr lvl="1">
              <a:defRPr sz="1800"/>
            </a:pPr>
            <a:r>
              <a:rPr sz="4200" dirty="0" smtClean="0"/>
              <a:t>identify </a:t>
            </a:r>
            <a:r>
              <a:rPr sz="4200" dirty="0"/>
              <a:t>the </a:t>
            </a:r>
            <a:r>
              <a:rPr sz="4200" dirty="0" smtClean="0"/>
              <a:t>author</a:t>
            </a:r>
            <a:r>
              <a:rPr lang="en-US" sz="4200" dirty="0" smtClean="0"/>
              <a:t> (signatures)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smtClean="0"/>
              <a:t>At least the one who controls the key</a:t>
            </a:r>
            <a:endParaRPr sz="3200" dirty="0"/>
          </a:p>
          <a:p>
            <a:pPr lvl="0">
              <a:defRPr sz="1800"/>
            </a:pPr>
            <a:r>
              <a:rPr sz="4200" dirty="0"/>
              <a:t>Can be combined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Sym</a:t>
            </a:r>
            <a:r>
              <a:rPr lang="en-US" sz="8400" dirty="0" smtClean="0"/>
              <a:t>m</a:t>
            </a:r>
            <a:r>
              <a:rPr sz="8400" dirty="0" smtClean="0"/>
              <a:t>etric C</a:t>
            </a:r>
            <a:r>
              <a:rPr lang="en-US" sz="8400" dirty="0" smtClean="0"/>
              <a:t>rypto</a:t>
            </a:r>
            <a:endParaRPr sz="8400" dirty="0"/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The key is shared</a:t>
            </a:r>
          </a:p>
        </p:txBody>
      </p:sp>
      <p:pic>
        <p:nvPicPr>
          <p:cNvPr id="83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89479" y="4173735"/>
            <a:ext cx="8025842" cy="5012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Asym</a:t>
            </a:r>
            <a:r>
              <a:rPr lang="en-US" sz="8400" dirty="0" smtClean="0"/>
              <a:t>m</a:t>
            </a:r>
            <a:r>
              <a:rPr sz="8400" dirty="0" smtClean="0"/>
              <a:t>etric C</a:t>
            </a:r>
            <a:r>
              <a:rPr lang="en-US" sz="8400" dirty="0" smtClean="0"/>
              <a:t>rypto</a:t>
            </a:r>
            <a:endParaRPr sz="8400" dirty="0"/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7757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Public key is published</a:t>
            </a:r>
          </a:p>
          <a:p>
            <a:pPr lvl="0">
              <a:defRPr sz="1800"/>
            </a:pPr>
            <a:r>
              <a:rPr sz="4200" dirty="0"/>
              <a:t>Private key </a:t>
            </a:r>
            <a:r>
              <a:rPr sz="4200" b="1" u="sng" dirty="0"/>
              <a:t>HAS</a:t>
            </a:r>
            <a:r>
              <a:rPr sz="4200" dirty="0"/>
              <a:t> to be secured</a:t>
            </a:r>
          </a:p>
        </p:txBody>
      </p:sp>
      <p:pic>
        <p:nvPicPr>
          <p:cNvPr id="8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13437" y="4620567"/>
            <a:ext cx="7777926" cy="4987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Signing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idx="1"/>
          </p:nvPr>
        </p:nvSpPr>
        <p:spPr>
          <a:xfrm>
            <a:off x="1270000" y="2173327"/>
            <a:ext cx="10464800" cy="149879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 smtClean="0"/>
              <a:t>Author</a:t>
            </a:r>
            <a:r>
              <a:rPr lang="en-US" sz="4200" dirty="0" smtClean="0"/>
              <a:t>’s</a:t>
            </a:r>
            <a:r>
              <a:rPr sz="4200" dirty="0" smtClean="0"/>
              <a:t> </a:t>
            </a:r>
            <a:r>
              <a:rPr sz="4200" dirty="0"/>
              <a:t>identity is </a:t>
            </a:r>
            <a:r>
              <a:rPr sz="4200" dirty="0" smtClean="0"/>
              <a:t>proved</a:t>
            </a:r>
            <a:endParaRPr lang="fr-BE" sz="4200" dirty="0" smtClean="0"/>
          </a:p>
          <a:p>
            <a:pPr lvl="1">
              <a:defRPr sz="1800"/>
            </a:pPr>
            <a:r>
              <a:rPr lang="fr-BE" sz="3200" dirty="0" err="1" smtClean="0"/>
              <a:t>Signed</a:t>
            </a:r>
            <a:r>
              <a:rPr lang="fr-BE" sz="3200" dirty="0" smtClean="0"/>
              <a:t> </a:t>
            </a:r>
            <a:r>
              <a:rPr lang="fr-BE" sz="3200" dirty="0" err="1" smtClean="0"/>
              <a:t>with</a:t>
            </a:r>
            <a:r>
              <a:rPr lang="fr-BE" sz="3200" dirty="0" smtClean="0"/>
              <a:t> the </a:t>
            </a:r>
            <a:r>
              <a:rPr lang="fr-BE" sz="3200" b="1" dirty="0" err="1" smtClean="0"/>
              <a:t>private</a:t>
            </a:r>
            <a:r>
              <a:rPr lang="fr-BE" sz="3200" dirty="0" smtClean="0"/>
              <a:t> key</a:t>
            </a:r>
            <a:endParaRPr sz="3200" dirty="0"/>
          </a:p>
        </p:txBody>
      </p:sp>
      <p:pic>
        <p:nvPicPr>
          <p:cNvPr id="9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60136" y="3763565"/>
            <a:ext cx="9015128" cy="5997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1036320" y="25400"/>
            <a:ext cx="1109472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The asymmetric magic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xfrm>
            <a:off x="1270000" y="2383681"/>
            <a:ext cx="10464800" cy="648483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RSA “formula” </a:t>
            </a:r>
            <a:r>
              <a:rPr sz="4200" dirty="0" smtClean="0"/>
              <a:t>:</a:t>
            </a:r>
            <a:r>
              <a:rPr lang="nl-BE" sz="4200" dirty="0" smtClean="0"/>
              <a:t> </a:t>
            </a:r>
            <a:endParaRPr sz="4200" dirty="0"/>
          </a:p>
          <a:p>
            <a:pPr lvl="2">
              <a:defRPr sz="1800"/>
            </a:pPr>
            <a:r>
              <a:rPr sz="4200" dirty="0"/>
              <a:t>with</a:t>
            </a:r>
          </a:p>
          <a:p>
            <a:pPr lvl="3">
              <a:defRPr sz="1800"/>
            </a:pPr>
            <a:r>
              <a:rPr sz="4200" dirty="0"/>
              <a:t>c which is the ciphertext</a:t>
            </a:r>
          </a:p>
          <a:p>
            <a:pPr lvl="3">
              <a:defRPr sz="1800"/>
            </a:pPr>
            <a:r>
              <a:rPr sz="4200" dirty="0"/>
              <a:t>m is the cleartext message</a:t>
            </a:r>
          </a:p>
          <a:p>
            <a:pPr lvl="3">
              <a:defRPr sz="1800"/>
            </a:pPr>
            <a:r>
              <a:rPr sz="4200" dirty="0"/>
              <a:t>e and n are the public key</a:t>
            </a:r>
          </a:p>
          <a:p>
            <a:pPr lvl="1">
              <a:defRPr sz="1800"/>
            </a:pPr>
            <a:r>
              <a:rPr lang="en-US" sz="4200" dirty="0" smtClean="0"/>
              <a:t>De</a:t>
            </a:r>
            <a:r>
              <a:rPr sz="4200" dirty="0" smtClean="0"/>
              <a:t>cipher </a:t>
            </a:r>
            <a:r>
              <a:rPr sz="4200" dirty="0"/>
              <a:t>with </a:t>
            </a:r>
            <a:endParaRPr sz="4200" dirty="0" smtClean="0"/>
          </a:p>
          <a:p>
            <a:pPr lvl="3">
              <a:defRPr sz="1800"/>
            </a:pPr>
            <a:r>
              <a:rPr sz="4200" dirty="0" smtClean="0"/>
              <a:t>d being the private key</a:t>
            </a:r>
            <a:endParaRPr sz="42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014008"/>
              </p:ext>
            </p:extLst>
          </p:nvPr>
        </p:nvGraphicFramePr>
        <p:xfrm>
          <a:off x="5877281" y="2245437"/>
          <a:ext cx="4458677" cy="1084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" name="Equation" r:id="rId4" imgW="939800" imgH="228600" progId="Equation.3">
                  <p:embed/>
                </p:oleObj>
              </mc:Choice>
              <mc:Fallback>
                <p:oleObj name="Equation" r:id="rId4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77281" y="2245437"/>
                        <a:ext cx="4458677" cy="10845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014502"/>
              </p:ext>
            </p:extLst>
          </p:nvPr>
        </p:nvGraphicFramePr>
        <p:xfrm>
          <a:off x="6088306" y="6970088"/>
          <a:ext cx="4519613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" name="Equation" r:id="rId6" imgW="952500" imgH="228600" progId="Equation.3">
                  <p:embed/>
                </p:oleObj>
              </mc:Choice>
              <mc:Fallback>
                <p:oleObj name="Equation" r:id="rId6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88306" y="6970088"/>
                        <a:ext cx="4519613" cy="1084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Diffie-Helleman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How to share a secret key?</a:t>
            </a:r>
          </a:p>
        </p:txBody>
      </p:sp>
      <p:pic>
        <p:nvPicPr>
          <p:cNvPr id="10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57514" y="3430805"/>
            <a:ext cx="7489772" cy="61415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Ephemeral</a:t>
            </a:r>
            <a:br>
              <a:rPr sz="8400"/>
            </a:br>
            <a:r>
              <a:rPr sz="8400"/>
              <a:t>Diffie-Helleman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1270000" y="3390900"/>
            <a:ext cx="10464800" cy="5685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Regular mode</a:t>
            </a:r>
          </a:p>
          <a:p>
            <a:pPr lvl="1">
              <a:defRPr sz="1800"/>
            </a:pPr>
            <a:r>
              <a:rPr sz="4200" dirty="0"/>
              <a:t>Public and private keys are kept</a:t>
            </a:r>
          </a:p>
          <a:p>
            <a:pPr lvl="0">
              <a:defRPr sz="1800"/>
            </a:pPr>
            <a:r>
              <a:rPr sz="4200" dirty="0"/>
              <a:t>Ephemeral mode</a:t>
            </a:r>
          </a:p>
          <a:p>
            <a:pPr lvl="1">
              <a:defRPr sz="1800"/>
            </a:pPr>
            <a:r>
              <a:rPr sz="4200" dirty="0"/>
              <a:t>New keys are generated each time</a:t>
            </a:r>
          </a:p>
          <a:p>
            <a:pPr lvl="2">
              <a:defRPr sz="1800"/>
            </a:pPr>
            <a:r>
              <a:rPr lang="en-US" sz="4200" dirty="0" smtClean="0"/>
              <a:t>By both parties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Hashing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xfrm>
            <a:off x="1270000" y="2463800"/>
            <a:ext cx="10464800" cy="376173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Take long piece of data and produce a probably unique </a:t>
            </a:r>
            <a:r>
              <a:rPr lang="en-US" sz="4200" dirty="0" smtClean="0"/>
              <a:t>fingerprint</a:t>
            </a:r>
            <a:endParaRPr sz="4200" dirty="0"/>
          </a:p>
          <a:p>
            <a:pPr lvl="0">
              <a:defRPr sz="1800"/>
            </a:pPr>
            <a:r>
              <a:rPr sz="4200" dirty="0"/>
              <a:t>Probability of collision for SHA1:</a:t>
            </a:r>
          </a:p>
          <a:p>
            <a:pPr lvl="1">
              <a:defRPr sz="1800"/>
            </a:pPr>
            <a:r>
              <a:rPr sz="4200" dirty="0"/>
              <a:t>1 over 1461501637330902918203684832716283019655932542976</a:t>
            </a:r>
          </a:p>
        </p:txBody>
      </p:sp>
      <p:pic>
        <p:nvPicPr>
          <p:cNvPr id="108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7061" y="6489196"/>
            <a:ext cx="12448375" cy="3146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ECC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Elliptic curve cryptography (ECC)</a:t>
            </a:r>
          </a:p>
          <a:p>
            <a:pPr lvl="0">
              <a:defRPr sz="1800"/>
            </a:pPr>
            <a:r>
              <a:rPr sz="4200" dirty="0"/>
              <a:t>Finding the discrete logarithm of a random elliptic curve element </a:t>
            </a:r>
          </a:p>
          <a:p>
            <a:pPr lvl="1">
              <a:defRPr sz="1800"/>
            </a:pPr>
            <a:r>
              <a:rPr sz="4200" dirty="0"/>
              <a:t>Only knowing a base point </a:t>
            </a:r>
          </a:p>
          <a:p>
            <a:pPr lvl="1">
              <a:defRPr sz="1800"/>
            </a:pPr>
            <a:r>
              <a:rPr sz="4200" dirty="0"/>
              <a:t>Assumed to be </a:t>
            </a:r>
            <a:r>
              <a:rPr lang="en-US" sz="4200" dirty="0" smtClean="0"/>
              <a:t>hard</a:t>
            </a:r>
            <a:endParaRPr sz="4200" dirty="0"/>
          </a:p>
          <a:p>
            <a:pPr lvl="0">
              <a:defRPr sz="1800"/>
            </a:pPr>
            <a:r>
              <a:rPr sz="4200" dirty="0"/>
              <a:t>Reduced key length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crypto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037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167640" y="50800"/>
            <a:ext cx="12679680" cy="1995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Some thoughts on ECC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422274" y="2314240"/>
            <a:ext cx="12160251" cy="7142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Currently this is under heavy debate</a:t>
            </a:r>
          </a:p>
          <a:p>
            <a:pPr lvl="0">
              <a:defRPr sz="1800"/>
            </a:pPr>
            <a:r>
              <a:rPr sz="3600" dirty="0"/>
              <a:t>Trust the Math</a:t>
            </a:r>
          </a:p>
          <a:p>
            <a:pPr lvl="0">
              <a:defRPr sz="1800"/>
            </a:pPr>
            <a:r>
              <a:rPr sz="3600" dirty="0"/>
              <a:t>“Nothing Up My Sleeve Numbers</a:t>
            </a:r>
            <a:r>
              <a:rPr sz="3600" dirty="0" smtClean="0"/>
              <a:t>”</a:t>
            </a:r>
            <a:r>
              <a:rPr lang="en-US" sz="3600" dirty="0" smtClean="0"/>
              <a:t>?</a:t>
            </a:r>
            <a:endParaRPr sz="3600" dirty="0"/>
          </a:p>
          <a:p>
            <a:pPr lvl="0">
              <a:defRPr sz="1800"/>
            </a:pPr>
            <a:r>
              <a:rPr sz="3600" dirty="0"/>
              <a:t>eg. NIST P-256 (http://safecurves.cr.yp.to/rigid.html)</a:t>
            </a:r>
          </a:p>
          <a:p>
            <a:pPr lvl="0">
              <a:defRPr sz="1800"/>
            </a:pPr>
            <a:r>
              <a:rPr sz="3600" dirty="0"/>
              <a:t>Coefficients generated by hashing the unexplained </a:t>
            </a:r>
            <a:r>
              <a:rPr sz="3600" dirty="0">
                <a:latin typeface="Gill Sans Light"/>
                <a:ea typeface="Gill Sans Light"/>
                <a:cs typeface="Gill Sans Light"/>
                <a:sym typeface="Gill Sans Light"/>
              </a:rPr>
              <a:t>seed c49d3608 86e70493 6a6678e1 139d26b7 819f7e90</a:t>
            </a:r>
            <a:r>
              <a:rPr sz="3600" dirty="0"/>
              <a:t>.</a:t>
            </a:r>
          </a:p>
          <a:p>
            <a:pPr lvl="0">
              <a:defRPr sz="1800"/>
            </a:pPr>
            <a:r>
              <a:rPr sz="3600" dirty="0"/>
              <a:t>Might have to change settings tomorrow</a:t>
            </a:r>
          </a:p>
          <a:p>
            <a:pPr lvl="0">
              <a:defRPr sz="1800"/>
            </a:pPr>
            <a:r>
              <a:rPr sz="3600" dirty="0"/>
              <a:t>Most Applications only work with NIST-Curves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SSL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[</a:t>
            </a:r>
            <a:r>
              <a:rPr sz="4200" dirty="0" smtClean="0"/>
              <a:t>Explain</a:t>
            </a:r>
            <a:r>
              <a:rPr lang="nl-BE" sz="4200" dirty="0" smtClean="0"/>
              <a:t>]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:\Backup\RNS\_Docs\PKI-Workshop-BaCa\xkcd_secur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218" y="5191934"/>
            <a:ext cx="7281334" cy="445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0160"/>
            <a:ext cx="13004799" cy="2438400"/>
          </a:xfrm>
        </p:spPr>
        <p:txBody>
          <a:bodyPr>
            <a:normAutofit/>
          </a:bodyPr>
          <a:lstStyle/>
          <a:p>
            <a:r>
              <a:rPr lang="de-DE" dirty="0" smtClean="0"/>
              <a:t>Forward </a:t>
            </a:r>
            <a:r>
              <a:rPr lang="de-DE" dirty="0"/>
              <a:t>Secrecy-Motivation: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133647"/>
            <a:ext cx="10464800" cy="3115308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de-DE" sz="3400" dirty="0" err="1" smtClean="0"/>
              <a:t>Lavabit</a:t>
            </a:r>
            <a:r>
              <a:rPr lang="de-DE" sz="3400" dirty="0" smtClean="0"/>
              <a:t> </a:t>
            </a:r>
            <a:r>
              <a:rPr lang="de-DE" sz="3400" dirty="0" err="1" smtClean="0"/>
              <a:t>example</a:t>
            </a:r>
            <a:endParaRPr lang="de-DE" sz="3400" dirty="0" smtClean="0"/>
          </a:p>
          <a:p>
            <a:pPr lvl="1"/>
            <a:r>
              <a:rPr lang="de-DE" sz="3400" dirty="0" err="1" smtClean="0"/>
              <a:t>Three</a:t>
            </a:r>
            <a:r>
              <a:rPr lang="de-DE" sz="3400" dirty="0" smtClean="0"/>
              <a:t> </a:t>
            </a:r>
            <a:r>
              <a:rPr lang="de-DE" sz="3400" dirty="0" err="1"/>
              <a:t>letter</a:t>
            </a:r>
            <a:r>
              <a:rPr lang="de-DE" sz="3400" dirty="0"/>
              <a:t> </a:t>
            </a:r>
            <a:r>
              <a:rPr lang="de-DE" sz="3400" dirty="0" err="1"/>
              <a:t>agency</a:t>
            </a:r>
            <a:r>
              <a:rPr lang="de-DE" sz="3400" dirty="0"/>
              <a:t> (TLA) </a:t>
            </a:r>
            <a:r>
              <a:rPr lang="de-DE" sz="3400" dirty="0" err="1"/>
              <a:t>stores</a:t>
            </a:r>
            <a:r>
              <a:rPr lang="de-DE" sz="3400" dirty="0"/>
              <a:t> all </a:t>
            </a:r>
            <a:r>
              <a:rPr lang="de-DE" sz="3400" dirty="0" err="1"/>
              <a:t>ssl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  <a:p>
            <a:pPr lvl="1"/>
            <a:r>
              <a:rPr lang="de-DE" sz="3400" dirty="0" err="1"/>
              <a:t>Someday</a:t>
            </a:r>
            <a:r>
              <a:rPr lang="de-DE" sz="3400" dirty="0"/>
              <a:t> TLA </a:t>
            </a:r>
            <a:r>
              <a:rPr lang="de-DE" sz="3400" dirty="0" err="1"/>
              <a:t>gains</a:t>
            </a:r>
            <a:r>
              <a:rPr lang="de-DE" sz="3400" dirty="0"/>
              <a:t> </a:t>
            </a:r>
            <a:r>
              <a:rPr lang="de-DE" sz="3400" dirty="0" err="1"/>
              <a:t>access</a:t>
            </a:r>
            <a:r>
              <a:rPr lang="de-DE" sz="3400" dirty="0"/>
              <a:t> </a:t>
            </a:r>
            <a:r>
              <a:rPr lang="de-DE" sz="3400" dirty="0" err="1"/>
              <a:t>to</a:t>
            </a:r>
            <a:r>
              <a:rPr lang="de-DE" sz="3400" dirty="0"/>
              <a:t> </a:t>
            </a:r>
            <a:r>
              <a:rPr lang="de-DE" sz="3400" dirty="0" err="1"/>
              <a:t>ssl</a:t>
            </a:r>
            <a:r>
              <a:rPr lang="de-DE" sz="3400" dirty="0"/>
              <a:t>-private </a:t>
            </a:r>
            <a:r>
              <a:rPr lang="de-DE" sz="3400" dirty="0" err="1"/>
              <a:t>key</a:t>
            </a:r>
            <a:r>
              <a:rPr lang="de-DE" sz="3400" dirty="0"/>
              <a:t> </a:t>
            </a:r>
            <a:br>
              <a:rPr lang="de-DE" sz="3400" dirty="0"/>
            </a:br>
            <a:r>
              <a:rPr lang="de-DE" sz="3400" dirty="0"/>
              <a:t>(</a:t>
            </a:r>
            <a:r>
              <a:rPr lang="de-DE" sz="3400" dirty="0" err="1"/>
              <a:t>Brute</a:t>
            </a:r>
            <a:r>
              <a:rPr lang="de-DE" sz="3400" dirty="0"/>
              <a:t> Force, </a:t>
            </a:r>
            <a:r>
              <a:rPr lang="de-DE" sz="3400" dirty="0" err="1"/>
              <a:t>Physical</a:t>
            </a:r>
            <a:r>
              <a:rPr lang="de-DE" sz="3400" dirty="0"/>
              <a:t> Force)</a:t>
            </a:r>
          </a:p>
          <a:p>
            <a:pPr lvl="1"/>
            <a:r>
              <a:rPr lang="de-DE" sz="3400" dirty="0"/>
              <a:t>TLA </a:t>
            </a:r>
            <a:r>
              <a:rPr lang="de-DE" sz="3400" dirty="0" err="1"/>
              <a:t>can</a:t>
            </a:r>
            <a:r>
              <a:rPr lang="de-DE" sz="3400" dirty="0"/>
              <a:t> </a:t>
            </a:r>
            <a:r>
              <a:rPr lang="de-DE" sz="3400" dirty="0" err="1"/>
              <a:t>decrypt</a:t>
            </a:r>
            <a:r>
              <a:rPr lang="de-DE" sz="3400" dirty="0"/>
              <a:t> all </a:t>
            </a:r>
            <a:r>
              <a:rPr lang="de-DE" sz="3400" dirty="0" err="1"/>
              <a:t>stored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</p:txBody>
      </p:sp>
    </p:spTree>
    <p:extLst>
      <p:ext uri="{BB962C8B-B14F-4D97-AF65-F5344CB8AC3E}">
        <p14:creationId xmlns:p14="http://schemas.microsoft.com/office/powerpoint/2010/main" val="2723497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2880" y="40640"/>
            <a:ext cx="12664440" cy="2062480"/>
          </a:xfrm>
        </p:spPr>
        <p:txBody>
          <a:bodyPr/>
          <a:lstStyle/>
          <a:p>
            <a:r>
              <a:rPr lang="de-DE" dirty="0" err="1" smtClean="0"/>
              <a:t>Perfect</a:t>
            </a:r>
            <a:r>
              <a:rPr lang="de-DE" dirty="0" smtClean="0"/>
              <a:t> Forward Secrecy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966140"/>
            <a:ext cx="10464800" cy="5715000"/>
          </a:xfrm>
        </p:spPr>
        <p:txBody>
          <a:bodyPr>
            <a:noAutofit/>
          </a:bodyPr>
          <a:lstStyle/>
          <a:p>
            <a:r>
              <a:rPr lang="de-DE" sz="3200" dirty="0"/>
              <a:t>DH</a:t>
            </a:r>
            <a:r>
              <a:rPr lang="de-DE" sz="3200" dirty="0">
                <a:solidFill>
                  <a:srgbClr val="008000"/>
                </a:solidFill>
              </a:rPr>
              <a:t>E</a:t>
            </a:r>
            <a:r>
              <a:rPr lang="de-DE" sz="3200" dirty="0"/>
              <a:t>: Diffie Hellman </a:t>
            </a:r>
            <a:r>
              <a:rPr lang="de-DE" sz="3200" dirty="0" err="1">
                <a:solidFill>
                  <a:srgbClr val="008000"/>
                </a:solidFill>
              </a:rPr>
              <a:t>E</a:t>
            </a:r>
            <a:r>
              <a:rPr lang="de-DE" sz="3200" dirty="0" err="1"/>
              <a:t>phemeral</a:t>
            </a:r>
            <a:endParaRPr lang="de-DE" sz="3200" dirty="0"/>
          </a:p>
          <a:p>
            <a:r>
              <a:rPr lang="de-DE" sz="3200" dirty="0" err="1"/>
              <a:t>Ephemeral</a:t>
            </a:r>
            <a:r>
              <a:rPr lang="de-DE" sz="3200" dirty="0"/>
              <a:t>: </a:t>
            </a:r>
            <a:r>
              <a:rPr lang="de-DE" sz="3200" dirty="0" err="1"/>
              <a:t>new</a:t>
            </a:r>
            <a:r>
              <a:rPr lang="de-DE" sz="3200" dirty="0"/>
              <a:t>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each</a:t>
            </a:r>
            <a:r>
              <a:rPr lang="de-DE" sz="3200" dirty="0"/>
              <a:t> </a:t>
            </a:r>
            <a:r>
              <a:rPr lang="de-DE" sz="3200" dirty="0" err="1"/>
              <a:t>execution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a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exchange</a:t>
            </a:r>
            <a:r>
              <a:rPr lang="de-DE" sz="3200" dirty="0"/>
              <a:t> </a:t>
            </a:r>
            <a:r>
              <a:rPr lang="de-DE" sz="3200" dirty="0" err="1" smtClean="0"/>
              <a:t>process</a:t>
            </a:r>
            <a:endParaRPr lang="de-DE" sz="3200" dirty="0" smtClean="0"/>
          </a:p>
          <a:p>
            <a:r>
              <a:rPr lang="de-DE" sz="3200" dirty="0" smtClean="0"/>
              <a:t>SSL private-Key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for</a:t>
            </a:r>
            <a:r>
              <a:rPr lang="de-DE" sz="3200" dirty="0" smtClean="0"/>
              <a:t> </a:t>
            </a:r>
            <a:r>
              <a:rPr lang="de-DE" sz="3200" dirty="0" err="1" smtClean="0"/>
              <a:t>authentication</a:t>
            </a:r>
            <a:endParaRPr lang="de-DE" sz="3200" dirty="0"/>
          </a:p>
          <a:p>
            <a:r>
              <a:rPr lang="de-DE" sz="3200" dirty="0" smtClean="0"/>
              <a:t>Alternative </a:t>
            </a:r>
            <a:r>
              <a:rPr lang="de-DE" sz="3200" dirty="0" err="1" smtClean="0"/>
              <a:t>new</a:t>
            </a:r>
            <a:r>
              <a:rPr lang="de-DE" sz="3200" dirty="0" smtClean="0"/>
              <a:t> </a:t>
            </a:r>
            <a:r>
              <a:rPr lang="de-DE" sz="3200" dirty="0" err="1" smtClean="0"/>
              <a:t>ssl</a:t>
            </a:r>
            <a:r>
              <a:rPr lang="de-DE" sz="3200" dirty="0" smtClean="0"/>
              <a:t> private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every</a:t>
            </a:r>
            <a:r>
              <a:rPr lang="de-DE" sz="3200" dirty="0" smtClean="0"/>
              <a:t> x </a:t>
            </a:r>
            <a:r>
              <a:rPr lang="de-DE" sz="3200" strike="sngStrike" dirty="0" err="1" smtClean="0"/>
              <a:t>days</a:t>
            </a:r>
            <a:r>
              <a:rPr lang="de-DE" sz="3200" dirty="0" smtClean="0"/>
              <a:t> </a:t>
            </a:r>
            <a:r>
              <a:rPr lang="de-DE" sz="3200" dirty="0" err="1" smtClean="0"/>
              <a:t>months</a:t>
            </a:r>
            <a:endParaRPr lang="de-DE" sz="3200" dirty="0"/>
          </a:p>
          <a:p>
            <a:r>
              <a:rPr lang="de-DE" sz="3200" dirty="0"/>
              <a:t>Pro:</a:t>
            </a:r>
          </a:p>
          <a:p>
            <a:pPr lvl="1"/>
            <a:r>
              <a:rPr lang="de-DE" sz="3200" dirty="0" err="1" smtClean="0"/>
              <a:t>Highest</a:t>
            </a:r>
            <a:r>
              <a:rPr lang="de-DE" sz="3200" dirty="0" smtClean="0"/>
              <a:t> Security </a:t>
            </a:r>
            <a:r>
              <a:rPr lang="de-DE" sz="3200" dirty="0" err="1" smtClean="0"/>
              <a:t>against</a:t>
            </a:r>
            <a:r>
              <a:rPr lang="de-DE" sz="3200" dirty="0" smtClean="0"/>
              <a:t> </a:t>
            </a:r>
            <a:r>
              <a:rPr lang="de-DE" sz="3200" dirty="0" err="1" smtClean="0"/>
              <a:t>future</a:t>
            </a:r>
            <a:r>
              <a:rPr lang="de-DE" sz="3200" dirty="0" smtClean="0"/>
              <a:t> </a:t>
            </a:r>
            <a:r>
              <a:rPr lang="de-DE" sz="3200" dirty="0" err="1" smtClean="0"/>
              <a:t>attacks</a:t>
            </a:r>
            <a:endParaRPr lang="de-DE" sz="3200" dirty="0"/>
          </a:p>
          <a:p>
            <a:r>
              <a:rPr lang="de-DE" sz="3200" dirty="0"/>
              <a:t>Contra: </a:t>
            </a:r>
          </a:p>
          <a:p>
            <a:pPr lvl="1"/>
            <a:r>
              <a:rPr lang="de-DE" sz="3200" dirty="0" err="1" smtClean="0"/>
              <a:t>Elliptic</a:t>
            </a:r>
            <a:r>
              <a:rPr lang="de-DE" sz="3200" dirty="0" smtClean="0"/>
              <a:t> </a:t>
            </a:r>
            <a:r>
              <a:rPr lang="de-DE" sz="3200" dirty="0" err="1" smtClean="0"/>
              <a:t>Curve</a:t>
            </a:r>
            <a:endParaRPr lang="de-DE" sz="3200" dirty="0" smtClean="0"/>
          </a:p>
          <a:p>
            <a:pPr lvl="1"/>
            <a:r>
              <a:rPr lang="de-DE" sz="3200" dirty="0" smtClean="0"/>
              <a:t>Processing </a:t>
            </a:r>
            <a:r>
              <a:rPr lang="de-DE" sz="3200" dirty="0" err="1" smtClean="0"/>
              <a:t>costs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404034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0" y="0"/>
            <a:ext cx="1300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Stream vs Block Cipher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1270000" y="2095500"/>
            <a:ext cx="10464800" cy="741714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Stream cipher</a:t>
            </a:r>
          </a:p>
          <a:p>
            <a:pPr lvl="1">
              <a:defRPr sz="1800"/>
            </a:pPr>
            <a:r>
              <a:rPr sz="4200" dirty="0"/>
              <a:t>Generate an “infinite” key stream</a:t>
            </a:r>
          </a:p>
          <a:p>
            <a:pPr lvl="1">
              <a:defRPr sz="1800"/>
            </a:pPr>
            <a:r>
              <a:rPr sz="4200" dirty="0"/>
              <a:t>Difficult to correctly use</a:t>
            </a:r>
          </a:p>
          <a:p>
            <a:pPr lvl="2">
              <a:defRPr sz="1800"/>
            </a:pPr>
            <a:r>
              <a:rPr sz="4200" dirty="0"/>
              <a:t>Re-use of keys</a:t>
            </a:r>
          </a:p>
          <a:p>
            <a:pPr lvl="1">
              <a:defRPr sz="1800"/>
            </a:pPr>
            <a:r>
              <a:rPr sz="4200" dirty="0"/>
              <a:t>Faster</a:t>
            </a:r>
          </a:p>
          <a:p>
            <a:pPr lvl="0">
              <a:defRPr sz="1800"/>
            </a:pPr>
            <a:r>
              <a:rPr sz="4200" dirty="0"/>
              <a:t>Block cipher</a:t>
            </a:r>
          </a:p>
          <a:p>
            <a:pPr lvl="1">
              <a:defRPr sz="1800"/>
            </a:pPr>
            <a:r>
              <a:rPr lang="en-US" sz="4200" dirty="0" smtClean="0"/>
              <a:t>Encrypt </a:t>
            </a:r>
            <a:r>
              <a:rPr sz="4200" dirty="0" smtClean="0"/>
              <a:t>by </a:t>
            </a:r>
            <a:r>
              <a:rPr sz="4200" dirty="0"/>
              <a:t>block with padding</a:t>
            </a:r>
          </a:p>
          <a:p>
            <a:pPr lvl="1">
              <a:defRPr sz="1800"/>
            </a:pPr>
            <a:r>
              <a:rPr sz="4200" dirty="0"/>
              <a:t>Could include integrity protection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2438400"/>
          </a:xfrm>
        </p:spPr>
        <p:txBody>
          <a:bodyPr/>
          <a:lstStyle/>
          <a:p>
            <a:r>
              <a:rPr lang="de-AT" dirty="0" smtClean="0"/>
              <a:t>RNGs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RNGs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i="1" dirty="0" err="1"/>
              <a:t>important</a:t>
            </a:r>
            <a:r>
              <a:rPr lang="de-DE" dirty="0"/>
              <a:t>. </a:t>
            </a:r>
            <a:endParaRPr lang="de-AT" dirty="0" smtClean="0"/>
          </a:p>
          <a:p>
            <a:r>
              <a:rPr lang="de-AT" dirty="0" smtClean="0"/>
              <a:t>Nadia </a:t>
            </a:r>
            <a:r>
              <a:rPr lang="de-AT" dirty="0" err="1" smtClean="0"/>
              <a:t>Heninger</a:t>
            </a:r>
            <a:r>
              <a:rPr lang="de-AT" dirty="0" smtClean="0"/>
              <a:t> et al / </a:t>
            </a:r>
            <a:r>
              <a:rPr lang="de-AT" dirty="0" err="1" smtClean="0"/>
              <a:t>Lenstra</a:t>
            </a:r>
            <a:r>
              <a:rPr lang="de-AT" dirty="0" smtClean="0"/>
              <a:t> et al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Entropy</a:t>
            </a:r>
            <a:r>
              <a:rPr lang="de-DE" dirty="0" smtClean="0"/>
              <a:t> </a:t>
            </a:r>
            <a:r>
              <a:rPr lang="de-DE" dirty="0"/>
              <a:t>after </a:t>
            </a:r>
            <a:r>
              <a:rPr lang="de-DE" dirty="0" err="1"/>
              <a:t>startup</a:t>
            </a:r>
            <a:r>
              <a:rPr lang="de-DE" dirty="0"/>
              <a:t>: </a:t>
            </a:r>
            <a:r>
              <a:rPr lang="de-DE" dirty="0" err="1"/>
              <a:t>embedded</a:t>
            </a:r>
            <a:r>
              <a:rPr lang="de-DE" dirty="0"/>
              <a:t> </a:t>
            </a:r>
            <a:r>
              <a:rPr lang="de-DE" dirty="0" err="1"/>
              <a:t>devices</a:t>
            </a:r>
            <a:endParaRPr lang="de-DE" dirty="0"/>
          </a:p>
          <a:p>
            <a:endParaRPr lang="de-A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465" y="3850732"/>
            <a:ext cx="9414933" cy="3481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252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(p)RNGs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sz="3200" dirty="0" err="1" smtClean="0"/>
              <a:t>Weak</a:t>
            </a:r>
            <a:r>
              <a:rPr lang="de-DE" sz="3200" dirty="0" smtClean="0"/>
              <a:t> RNG</a:t>
            </a:r>
          </a:p>
          <a:p>
            <a:pPr lvl="1"/>
            <a:r>
              <a:rPr lang="de-DE" sz="3200" dirty="0" smtClean="0"/>
              <a:t>Dual EC_DRBG </a:t>
            </a:r>
            <a:r>
              <a:rPr lang="de-DE" sz="3200" dirty="0" err="1" smtClean="0"/>
              <a:t>is</a:t>
            </a:r>
            <a:r>
              <a:rPr lang="de-DE" sz="3200" dirty="0" smtClean="0"/>
              <a:t> BROKEN (</a:t>
            </a:r>
            <a:r>
              <a:rPr lang="de-DE" sz="3200" dirty="0" err="1" smtClean="0"/>
              <a:t>backdoored</a:t>
            </a:r>
            <a:r>
              <a:rPr lang="de-DE" sz="3200" dirty="0" smtClean="0"/>
              <a:t>, </a:t>
            </a:r>
            <a:r>
              <a:rPr lang="de-DE" sz="3200" dirty="0" err="1" smtClean="0"/>
              <a:t>used</a:t>
            </a:r>
            <a:r>
              <a:rPr lang="de-DE" sz="3200" dirty="0" smtClean="0"/>
              <a:t> in RSA-</a:t>
            </a:r>
            <a:r>
              <a:rPr lang="de-DE" sz="3200" dirty="0" err="1" smtClean="0"/>
              <a:t>toolkit</a:t>
            </a:r>
            <a:r>
              <a:rPr lang="de-DE" sz="3200" dirty="0" smtClean="0"/>
              <a:t>)</a:t>
            </a:r>
          </a:p>
          <a:p>
            <a:pPr lvl="1"/>
            <a:r>
              <a:rPr lang="de-DE" sz="3200" dirty="0" smtClean="0"/>
              <a:t>Intel RNG </a:t>
            </a:r>
            <a:r>
              <a:rPr lang="de-DE" sz="3200" b="1" dirty="0" smtClean="0"/>
              <a:t>?</a:t>
            </a:r>
            <a:r>
              <a:rPr lang="de-DE" sz="3200" dirty="0" smtClean="0"/>
              <a:t> </a:t>
            </a:r>
            <a:r>
              <a:rPr lang="de-DE" sz="3200" dirty="0" err="1" smtClean="0"/>
              <a:t>Recommendation</a:t>
            </a:r>
            <a:r>
              <a:rPr lang="de-DE" sz="3200" dirty="0" smtClean="0"/>
              <a:t>: </a:t>
            </a:r>
            <a:r>
              <a:rPr lang="de-DE" sz="3200" dirty="0" err="1" smtClean="0"/>
              <a:t>add</a:t>
            </a:r>
            <a:r>
              <a:rPr lang="de-DE" sz="3200" dirty="0" smtClean="0"/>
              <a:t> System-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(Network). 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goes</a:t>
            </a:r>
            <a:r>
              <a:rPr lang="de-DE" sz="3200" dirty="0" smtClean="0"/>
              <a:t> </a:t>
            </a:r>
            <a:r>
              <a:rPr lang="de-DE" sz="3200" dirty="0" err="1" smtClean="0"/>
              <a:t>up</a:t>
            </a:r>
            <a:r>
              <a:rPr lang="de-DE" sz="3200" dirty="0" smtClean="0"/>
              <a:t>.</a:t>
            </a:r>
          </a:p>
          <a:p>
            <a:r>
              <a:rPr lang="de-DE" sz="3200" dirty="0" smtClean="0"/>
              <a:t>Tools (</a:t>
            </a:r>
            <a:r>
              <a:rPr lang="de-DE" sz="3200" dirty="0" err="1" smtClean="0"/>
              <a:t>eg</a:t>
            </a:r>
            <a:r>
              <a:rPr lang="de-DE" sz="3200" dirty="0" smtClean="0"/>
              <a:t>. </a:t>
            </a:r>
            <a:r>
              <a:rPr lang="de-DE" sz="3200" dirty="0" err="1" smtClean="0"/>
              <a:t>HaveGE</a:t>
            </a:r>
            <a:r>
              <a:rPr lang="de-DE" sz="3200" dirty="0" smtClean="0"/>
              <a:t> </a:t>
            </a:r>
            <a:r>
              <a:rPr lang="de-AT" sz="2000" dirty="0">
                <a:hlinkClick r:id="rId3"/>
              </a:rPr>
              <a:t>http://dl.acm.org/citation.cfm?id=945516</a:t>
            </a:r>
            <a:r>
              <a:rPr lang="de-DE" sz="3200" dirty="0" smtClean="0"/>
              <a:t>)</a:t>
            </a:r>
            <a:endParaRPr lang="de-DE" sz="3200" dirty="0"/>
          </a:p>
          <a:p>
            <a:r>
              <a:rPr lang="de-DE" sz="3200" dirty="0" smtClean="0"/>
              <a:t>RTFM </a:t>
            </a:r>
          </a:p>
          <a:p>
            <a:pPr lvl="1"/>
            <a:r>
              <a:rPr lang="de-DE" sz="3200" dirty="0" err="1" smtClean="0"/>
              <a:t>when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router</a:t>
            </a:r>
            <a:r>
              <a:rPr lang="de-DE" sz="3200" dirty="0" smtClean="0"/>
              <a:t>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generated</a:t>
            </a:r>
            <a:endParaRPr lang="de-DE" sz="3200" dirty="0"/>
          </a:p>
          <a:p>
            <a:pPr lvl="1"/>
            <a:r>
              <a:rPr lang="de-DE" sz="3200" dirty="0" smtClean="0"/>
              <a:t>Default Keys ?</a:t>
            </a:r>
          </a:p>
          <a:p>
            <a:r>
              <a:rPr lang="de-DE" sz="3200" dirty="0" smtClean="0"/>
              <a:t>Re-</a:t>
            </a:r>
            <a:r>
              <a:rPr lang="de-DE" sz="3200" dirty="0" err="1" smtClean="0"/>
              <a:t>generate</a:t>
            </a:r>
            <a:r>
              <a:rPr lang="de-DE" sz="3200" dirty="0" smtClean="0"/>
              <a:t> </a:t>
            </a:r>
            <a:r>
              <a:rPr lang="de-DE" sz="3200" dirty="0" err="1"/>
              <a:t>keys</a:t>
            </a:r>
            <a:r>
              <a:rPr lang="de-DE" sz="3200" dirty="0"/>
              <a:t> </a:t>
            </a:r>
            <a:r>
              <a:rPr lang="de-DE" sz="3200" dirty="0" err="1"/>
              <a:t>from</a:t>
            </a:r>
            <a:r>
              <a:rPr lang="de-DE" sz="3200" dirty="0"/>
              <a:t> time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smtClean="0"/>
              <a:t>time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5511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Symetric Ciphering</a:t>
            </a:r>
            <a:endParaRPr sz="4200" dirty="0" smtClean="0"/>
          </a:p>
          <a:p>
            <a:pPr lvl="1">
              <a:defRPr sz="1800"/>
            </a:pPr>
            <a:r>
              <a:rPr lang="nl-BE" sz="4200" dirty="0" smtClean="0"/>
              <a:t>AES (Rijndael)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Camellia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Asymetric Ciphering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RSA</a:t>
            </a:r>
          </a:p>
          <a:p>
            <a:pPr lvl="1">
              <a:defRPr sz="1800"/>
            </a:pPr>
            <a:r>
              <a:rPr lang="nl-BE" sz="4200" dirty="0" smtClean="0"/>
              <a:t>PGP (GPG)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Hash</a:t>
            </a:r>
          </a:p>
          <a:p>
            <a:pPr lvl="1">
              <a:defRPr sz="1800"/>
            </a:pPr>
            <a:r>
              <a:rPr sz="4200"/>
              <a:t>SHA1</a:t>
            </a:r>
          </a:p>
          <a:p>
            <a:pPr lvl="1">
              <a:defRPr sz="1800"/>
            </a:pPr>
            <a:r>
              <a:rPr sz="4200"/>
              <a:t>SHA256</a:t>
            </a:r>
          </a:p>
          <a:p>
            <a:pPr lvl="1">
              <a:defRPr sz="1800"/>
            </a:pPr>
            <a:r>
              <a:rPr sz="4200"/>
              <a:t>SHA512</a:t>
            </a:r>
          </a:p>
          <a:p>
            <a:pPr lvl="0">
              <a:defRPr sz="1800"/>
            </a:pPr>
            <a:r>
              <a:rPr sz="4200"/>
              <a:t>Key Exchange</a:t>
            </a:r>
          </a:p>
          <a:p>
            <a:pPr lvl="1">
              <a:defRPr sz="1800"/>
            </a:pPr>
            <a:r>
              <a:rPr sz="4200"/>
              <a:t>Diffie Helleman</a:t>
            </a:r>
          </a:p>
        </p:txBody>
      </p:sp>
    </p:spTree>
    <p:extLst>
      <p:ext uri="{BB962C8B-B14F-4D97-AF65-F5344CB8AC3E}">
        <p14:creationId xmlns:p14="http://schemas.microsoft.com/office/powerpoint/2010/main" val="132675258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Algorithm vs Implementation!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 smtClean="0"/>
              <a:t>Heartb</a:t>
            </a:r>
            <a:r>
              <a:rPr lang="en-US" sz="4200" dirty="0" smtClean="0"/>
              <a:t>l</a:t>
            </a:r>
            <a:r>
              <a:rPr sz="4200" dirty="0" smtClean="0"/>
              <a:t>e</a:t>
            </a:r>
            <a:r>
              <a:rPr lang="en-US" sz="4200" dirty="0" smtClean="0"/>
              <a:t>ed</a:t>
            </a:r>
          </a:p>
          <a:p>
            <a:pPr lvl="0">
              <a:defRPr sz="1800"/>
            </a:pPr>
            <a:r>
              <a:rPr lang="en-US" sz="4200" dirty="0" err="1" smtClean="0"/>
              <a:t>Debian</a:t>
            </a:r>
            <a:r>
              <a:rPr lang="en-US" sz="4200" dirty="0" smtClean="0"/>
              <a:t> bug in Openssl (randomness was commented out)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28476" y="-43451"/>
            <a:ext cx="17861752" cy="9840502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Heartb</a:t>
            </a:r>
            <a:r>
              <a:rPr lang="en-US" sz="8400" dirty="0" smtClean="0"/>
              <a:t>leed</a:t>
            </a:r>
            <a:endParaRPr sz="8400" dirty="0"/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1270000" y="5239543"/>
            <a:ext cx="10464800" cy="370125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payload (pl) and payload_length (payload) are controlled by attacker</a:t>
            </a:r>
          </a:p>
          <a:p>
            <a:pPr lvl="0">
              <a:defRPr sz="1800"/>
            </a:pPr>
            <a:r>
              <a:rPr sz="4200"/>
              <a:t>memcpy will copy a part of the victim memory to the reply…</a:t>
            </a:r>
          </a:p>
        </p:txBody>
      </p:sp>
      <p:sp>
        <p:nvSpPr>
          <p:cNvPr id="130" name="Shape 130"/>
          <p:cNvSpPr/>
          <p:nvPr/>
        </p:nvSpPr>
        <p:spPr>
          <a:xfrm>
            <a:off x="345373" y="2414786"/>
            <a:ext cx="12415658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200" dirty="0">
                <a:latin typeface="Andale Mono"/>
                <a:ea typeface="Gill Sans Light"/>
                <a:cs typeface="Andale Mono"/>
                <a:sym typeface="Gill Sans Light"/>
              </a:rPr>
              <a:t>/* Enter response type, length and copy payload */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*bp++ = TLS1_HB_RESPONSE;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s2n(payload, bp);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memcpy(bp, pl, payload);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1270000" y="8468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Cost of encryption</a:t>
            </a:r>
            <a:endParaRPr sz="84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83475" y="2426935"/>
            <a:ext cx="12482703" cy="588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openssl</a:t>
            </a:r>
            <a:r>
              <a:rPr lang="en-US" sz="2800" dirty="0">
                <a:latin typeface="Andale Mono"/>
                <a:cs typeface="Andale Mono"/>
              </a:rPr>
              <a:t> </a:t>
            </a:r>
            <a:r>
              <a:rPr lang="en-US" sz="2800" dirty="0" err="1">
                <a:latin typeface="Andale Mono"/>
                <a:cs typeface="Andale Mono"/>
              </a:rPr>
              <a:t>enc</a:t>
            </a:r>
            <a:r>
              <a:rPr lang="en-US" sz="2800" dirty="0">
                <a:latin typeface="Andale Mono"/>
                <a:cs typeface="Andale Mono"/>
              </a:rPr>
              <a:t> -e -a -aes-128-cbc -in ./rfc791.txt </a:t>
            </a:r>
            <a:r>
              <a:rPr lang="en-US" sz="2800" dirty="0" smtClean="0">
                <a:latin typeface="Andale Mono"/>
                <a:cs typeface="Andale Mono"/>
              </a:rPr>
              <a:t>\</a:t>
            </a:r>
            <a:br>
              <a:rPr lang="en-US" sz="2800" dirty="0" smtClean="0">
                <a:latin typeface="Andale Mono"/>
                <a:cs typeface="Andale Mono"/>
              </a:rPr>
            </a:br>
            <a:r>
              <a:rPr lang="en-US" sz="2800" dirty="0" smtClean="0">
                <a:latin typeface="Andale Mono"/>
                <a:cs typeface="Andale Mono"/>
              </a:rPr>
              <a:t>-</a:t>
            </a:r>
            <a:r>
              <a:rPr lang="en-US" sz="2800" dirty="0">
                <a:latin typeface="Andale Mono"/>
                <a:cs typeface="Andale Mono"/>
              </a:rPr>
              <a:t>out /</a:t>
            </a:r>
            <a:r>
              <a:rPr lang="en-US" sz="2800" dirty="0" err="1">
                <a:latin typeface="Andale Mono"/>
                <a:cs typeface="Andale Mono"/>
              </a:rPr>
              <a:t>tmp</a:t>
            </a:r>
            <a:r>
              <a:rPr lang="en-US" sz="2800" dirty="0">
                <a:latin typeface="Andale Mono"/>
                <a:cs typeface="Andale Mono"/>
              </a:rPr>
              <a:t>/</a:t>
            </a:r>
            <a:r>
              <a:rPr lang="en-US" sz="2800" dirty="0" err="1">
                <a:latin typeface="Andale Mono"/>
                <a:cs typeface="Andale Mono"/>
              </a:rPr>
              <a:t>rfc.aes</a:t>
            </a:r>
            <a:r>
              <a:rPr lang="en-US" sz="2800" dirty="0">
                <a:latin typeface="Andale Mono"/>
                <a:cs typeface="Andale Mono"/>
              </a:rPr>
              <a:t> -k "Super Key" -S </a:t>
            </a:r>
            <a:r>
              <a:rPr lang="en-US" sz="2800" dirty="0" smtClean="0">
                <a:latin typeface="Andale Mono"/>
                <a:cs typeface="Andale Mono"/>
              </a:rPr>
              <a:t>01EF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FontTx/>
              <a:buNone/>
            </a:pPr>
            <a:r>
              <a:rPr lang="en-US" sz="2800" b="1" dirty="0">
                <a:latin typeface="Andale Mono"/>
                <a:cs typeface="Andale Mono"/>
              </a:rPr>
              <a:t>real	0m0.014s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user	0m0.004s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0m0.003s</a:t>
            </a:r>
            <a:br>
              <a:rPr lang="en-US" sz="2800" dirty="0" smtClean="0">
                <a:latin typeface="Andale Mono"/>
                <a:cs typeface="Andale Mono"/>
              </a:rPr>
            </a:br>
            <a:endParaRPr lang="en-US" sz="2800" dirty="0" smtClean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gpg</a:t>
            </a:r>
            <a:r>
              <a:rPr lang="en-US" sz="2800" dirty="0">
                <a:latin typeface="Andale Mono"/>
                <a:cs typeface="Andale Mono"/>
              </a:rPr>
              <a:t> -a -u 57AB3358 -r 77659F3E -e ./rfc791.</a:t>
            </a:r>
            <a:r>
              <a:rPr lang="en-US" sz="2800" dirty="0" smtClean="0">
                <a:latin typeface="Andale Mono"/>
                <a:cs typeface="Andale Mono"/>
              </a:rPr>
              <a:t>txt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b="1" dirty="0">
                <a:latin typeface="Andale Mono"/>
                <a:cs typeface="Andale Mono"/>
              </a:rPr>
              <a:t>real	0m0.069s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user	0m0.048s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 0m0.008s</a:t>
            </a:r>
            <a:endParaRPr lang="en-US" sz="2800" dirty="0">
              <a:latin typeface="Andale Mono"/>
              <a:cs typeface="Andale Mon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18211" y="8712436"/>
            <a:ext cx="5622282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GPG is 4,93</a:t>
            </a:r>
            <a:r>
              <a:rPr kumimoji="0" lang="en-US" sz="4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time slower!</a:t>
            </a: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605713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Key</a:t>
            </a:r>
            <a:r>
              <a:rPr lang="nl-BE" sz="8400" dirty="0" smtClean="0"/>
              <a:t>l</a:t>
            </a:r>
            <a:r>
              <a:rPr sz="8400" dirty="0" smtClean="0"/>
              <a:t>ength</a:t>
            </a:r>
            <a:r>
              <a:rPr lang="nl-BE" sz="8400" dirty="0" smtClean="0"/>
              <a:t>s</a:t>
            </a:r>
            <a:endParaRPr sz="8400" dirty="0"/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1270000" y="2260600"/>
            <a:ext cx="10464800" cy="7059067"/>
          </a:xfrm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600" i="1" dirty="0">
                <a:latin typeface="Times Roman"/>
                <a:ea typeface="Times Roman"/>
                <a:cs typeface="Times Roman"/>
                <a:sym typeface="Times Roman"/>
              </a:rPr>
              <a:t>On the choice between AES256 and AES128: I would never consider using AES256, just like I don’t wear a helmet when I sit inside my car. It’s too much bother for the epsilon improvement in security.”</a:t>
            </a:r>
            <a:endParaRPr sz="36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200" dirty="0">
                <a:latin typeface="Times Roman"/>
                <a:ea typeface="Times Roman"/>
                <a:cs typeface="Times Roman"/>
                <a:sym typeface="Times Roman"/>
              </a:rPr>
              <a:t>— Vincent Rijmen in a personal mail exchange Dec </a:t>
            </a:r>
            <a:r>
              <a:rPr sz="3200" dirty="0" smtClean="0">
                <a:latin typeface="Times Roman"/>
                <a:ea typeface="Times Roman"/>
                <a:cs typeface="Times Roman"/>
                <a:sym typeface="Times Roman"/>
              </a:rPr>
              <a:t>2013</a:t>
            </a:r>
            <a:endParaRPr sz="3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Keylengths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http://www.keylength.com/ </a:t>
            </a:r>
          </a:p>
          <a:p>
            <a:r>
              <a:rPr lang="de-DE" dirty="0" smtClean="0"/>
              <a:t>Recommended </a:t>
            </a:r>
            <a:r>
              <a:rPr lang="de-DE" dirty="0" err="1" smtClean="0"/>
              <a:t>Keylengths</a:t>
            </a:r>
            <a:r>
              <a:rPr lang="de-DE" dirty="0" smtClean="0"/>
              <a:t>, </a:t>
            </a:r>
            <a:r>
              <a:rPr lang="de-DE" dirty="0" err="1" smtClean="0"/>
              <a:t>Hashing</a:t>
            </a:r>
            <a:r>
              <a:rPr lang="de-DE" dirty="0" smtClean="0"/>
              <a:t> </a:t>
            </a:r>
            <a:r>
              <a:rPr lang="de-DE" dirty="0" err="1" smtClean="0"/>
              <a:t>algorithms</a:t>
            </a:r>
            <a:r>
              <a:rPr lang="de-DE" dirty="0" smtClean="0"/>
              <a:t>, etc.</a:t>
            </a:r>
          </a:p>
          <a:p>
            <a:r>
              <a:rPr lang="de-DE" dirty="0" err="1" smtClean="0"/>
              <a:t>Currently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RSA: &gt;= 3248 </a:t>
            </a:r>
            <a:r>
              <a:rPr lang="de-DE" dirty="0" err="1" smtClean="0"/>
              <a:t>bits</a:t>
            </a:r>
            <a:r>
              <a:rPr lang="de-DE" dirty="0" smtClean="0"/>
              <a:t> (</a:t>
            </a:r>
            <a:r>
              <a:rPr lang="de-DE" dirty="0" err="1" smtClean="0"/>
              <a:t>Ecrypt</a:t>
            </a:r>
            <a:r>
              <a:rPr lang="de-DE" dirty="0" smtClean="0"/>
              <a:t> II)	</a:t>
            </a:r>
          </a:p>
          <a:p>
            <a:pPr lvl="1"/>
            <a:r>
              <a:rPr lang="de-DE" dirty="0" smtClean="0"/>
              <a:t>ECC: &gt;= 256	</a:t>
            </a:r>
          </a:p>
          <a:p>
            <a:pPr lvl="1"/>
            <a:r>
              <a:rPr lang="de-DE" dirty="0" smtClean="0"/>
              <a:t>SHA 2+ (SHA 256,…)</a:t>
            </a:r>
          </a:p>
          <a:p>
            <a:pPr lvl="1"/>
            <a:r>
              <a:rPr lang="de-DE" dirty="0" smtClean="0"/>
              <a:t>AES 128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enough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61184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1598" y="63435"/>
            <a:ext cx="10981603" cy="9626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BetterCrypto CipherSuite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1270000" y="2908300"/>
            <a:ext cx="10464800" cy="633035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2 cipher suites</a:t>
            </a:r>
          </a:p>
          <a:p>
            <a:pPr lvl="1">
              <a:defRPr sz="1800"/>
            </a:pPr>
            <a:r>
              <a:rPr sz="4200"/>
              <a:t>version A</a:t>
            </a:r>
          </a:p>
          <a:p>
            <a:pPr lvl="2">
              <a:defRPr sz="1800"/>
            </a:pPr>
            <a:r>
              <a:rPr sz="4200"/>
              <a:t>stronger</a:t>
            </a:r>
          </a:p>
          <a:p>
            <a:pPr lvl="2">
              <a:defRPr sz="1800"/>
            </a:pPr>
            <a:r>
              <a:rPr sz="4200"/>
              <a:t>less supported client</a:t>
            </a:r>
          </a:p>
          <a:p>
            <a:pPr lvl="1">
              <a:defRPr sz="1800"/>
            </a:pPr>
            <a:r>
              <a:rPr sz="4200"/>
              <a:t>version B</a:t>
            </a:r>
          </a:p>
          <a:p>
            <a:pPr lvl="2">
              <a:defRPr sz="1800"/>
            </a:pPr>
            <a:r>
              <a:rPr sz="4200"/>
              <a:t>weaker</a:t>
            </a:r>
          </a:p>
          <a:p>
            <a:pPr lvl="2">
              <a:defRPr sz="1800"/>
            </a:pPr>
            <a:r>
              <a:rPr sz="4200"/>
              <a:t>more “universal”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thoughts</a:t>
            </a:r>
            <a:r>
              <a:rPr lang="de-DE" dirty="0" smtClean="0"/>
              <a:t> on </a:t>
            </a:r>
            <a:r>
              <a:rPr lang="de-DE" dirty="0" err="1" smtClean="0"/>
              <a:t>settings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3262454"/>
            <a:ext cx="10464800" cy="5715000"/>
          </a:xfrm>
        </p:spPr>
        <p:txBody>
          <a:bodyPr>
            <a:normAutofit/>
          </a:bodyPr>
          <a:lstStyle/>
          <a:p>
            <a:r>
              <a:rPr lang="de-DE" sz="4800" dirty="0"/>
              <a:t>General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2.0 (</a:t>
            </a:r>
            <a:r>
              <a:rPr lang="de-DE" sz="3600" dirty="0" err="1"/>
              <a:t>weak</a:t>
            </a:r>
            <a:r>
              <a:rPr lang="de-DE" sz="3600" dirty="0"/>
              <a:t> </a:t>
            </a:r>
            <a:r>
              <a:rPr lang="de-DE" sz="3600" dirty="0" err="1"/>
              <a:t>algorithms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3.0 (BEAST </a:t>
            </a:r>
            <a:r>
              <a:rPr lang="de-DE" sz="3600" dirty="0" err="1"/>
              <a:t>vs</a:t>
            </a:r>
            <a:r>
              <a:rPr lang="de-DE" sz="3600" dirty="0"/>
              <a:t> IE/XP)</a:t>
            </a:r>
          </a:p>
          <a:p>
            <a:pPr lvl="1"/>
            <a:r>
              <a:rPr lang="de-DE" sz="3600" dirty="0" err="1"/>
              <a:t>Enable</a:t>
            </a:r>
            <a:r>
              <a:rPr lang="de-DE" sz="3600" dirty="0"/>
              <a:t> TLS 1.0 </a:t>
            </a:r>
            <a:r>
              <a:rPr lang="de-DE" sz="3600" dirty="0" err="1"/>
              <a:t>or</a:t>
            </a:r>
            <a:r>
              <a:rPr lang="de-DE" sz="3600" dirty="0"/>
              <a:t> </a:t>
            </a:r>
            <a:r>
              <a:rPr lang="de-DE" sz="3600" dirty="0" err="1" smtClean="0"/>
              <a:t>preferably</a:t>
            </a:r>
            <a:r>
              <a:rPr lang="de-DE" sz="3600" dirty="0" smtClean="0"/>
              <a:t> </a:t>
            </a:r>
            <a:r>
              <a:rPr lang="de-DE" sz="3600" dirty="0" err="1" smtClean="0"/>
              <a:t>better</a:t>
            </a:r>
            <a:endParaRPr lang="de-DE" sz="3600" dirty="0"/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TLS-</a:t>
            </a:r>
            <a:r>
              <a:rPr lang="de-DE" sz="3600" dirty="0" err="1"/>
              <a:t>Compression</a:t>
            </a:r>
            <a:r>
              <a:rPr lang="de-DE" sz="3600" dirty="0"/>
              <a:t> (SSL-CRIME </a:t>
            </a:r>
            <a:r>
              <a:rPr lang="de-DE" sz="3600" dirty="0" err="1"/>
              <a:t>Attack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Implement</a:t>
            </a:r>
            <a:r>
              <a:rPr lang="de-DE" sz="3600" dirty="0"/>
              <a:t> HSTS (HTTP </a:t>
            </a:r>
            <a:r>
              <a:rPr lang="de-DE" sz="3600" dirty="0" err="1"/>
              <a:t>Strict</a:t>
            </a:r>
            <a:r>
              <a:rPr lang="de-DE" sz="3600" dirty="0"/>
              <a:t> Transport Security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90078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A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270000" y="2501900"/>
            <a:ext cx="10464800" cy="4216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</a:t>
            </a:r>
          </a:p>
          <a:p>
            <a:pPr lvl="0">
              <a:defRPr sz="1800"/>
            </a:pPr>
            <a:r>
              <a:rPr sz="4200"/>
              <a:t>Perfect forward secrecy / ephemeral Diffie Hellman</a:t>
            </a:r>
          </a:p>
          <a:p>
            <a:pPr lvl="0">
              <a:defRPr sz="1800"/>
            </a:pPr>
            <a:r>
              <a:rPr sz="4200"/>
              <a:t>Strong MACs (SHA-2) or</a:t>
            </a:r>
          </a:p>
          <a:p>
            <a:pPr lvl="0">
              <a:defRPr sz="1800"/>
            </a:pPr>
            <a:r>
              <a:rPr sz="4200"/>
              <a:t>GCM as Authenticated Encryption scheme</a:t>
            </a:r>
          </a:p>
        </p:txBody>
      </p:sp>
      <p:pic>
        <p:nvPicPr>
          <p:cNvPr id="13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578" y="7020837"/>
            <a:ext cx="12291644" cy="243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CiperSuite B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xfrm>
            <a:off x="1270000" y="4597474"/>
            <a:ext cx="10464800" cy="205725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1.2, TLS 1.1, TLS 1.0</a:t>
            </a:r>
          </a:p>
          <a:p>
            <a:pPr lvl="0">
              <a:defRPr sz="1800"/>
            </a:pPr>
            <a:r>
              <a:rPr sz="4200"/>
              <a:t>Allowing SHA-1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B</a:t>
            </a:r>
          </a:p>
        </p:txBody>
      </p:sp>
      <p:pic>
        <p:nvPicPr>
          <p:cNvPr id="143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6412" y="2135648"/>
            <a:ext cx="11611976" cy="7623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But of </a:t>
            </a:r>
            <a:r>
              <a:rPr lang="de-DE" dirty="0" err="1" smtClean="0"/>
              <a:t>course</a:t>
            </a:r>
            <a:r>
              <a:rPr lang="de-DE" dirty="0" smtClean="0"/>
              <a:t>...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NSA, </a:t>
            </a:r>
            <a:r>
              <a:rPr lang="de-DE" dirty="0" err="1" smtClean="0"/>
              <a:t>who</a:t>
            </a:r>
            <a:r>
              <a:rPr lang="de-DE" dirty="0" smtClean="0"/>
              <a:t> </a:t>
            </a:r>
            <a:r>
              <a:rPr lang="de-DE" dirty="0" err="1" smtClean="0"/>
              <a:t>intercepts</a:t>
            </a:r>
            <a:endParaRPr lang="de-DE" dirty="0" smtClean="0"/>
          </a:p>
          <a:p>
            <a:r>
              <a:rPr lang="de-DE" dirty="0" smtClean="0"/>
              <a:t>Other </a:t>
            </a:r>
            <a:r>
              <a:rPr lang="de-DE" dirty="0" err="1" smtClean="0"/>
              <a:t>nations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 (</a:t>
            </a:r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Snowden) in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not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technical</a:t>
            </a:r>
            <a:r>
              <a:rPr lang="de-DE" dirty="0" smtClean="0"/>
              <a:t> </a:t>
            </a:r>
            <a:r>
              <a:rPr lang="de-DE" dirty="0" err="1" smtClean="0"/>
              <a:t>skills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endParaRPr lang="de-DE" dirty="0" smtClean="0"/>
          </a:p>
          <a:p>
            <a:r>
              <a:rPr lang="de-DE" dirty="0" smtClean="0"/>
              <a:t>Criminals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,...</a:t>
            </a:r>
          </a:p>
          <a:p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!</a:t>
            </a:r>
          </a:p>
          <a:p>
            <a:r>
              <a:rPr lang="de-DE" dirty="0" smtClean="0"/>
              <a:t>So,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do?</a:t>
            </a:r>
          </a:p>
          <a:p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Compatibility (B suite)</a:t>
            </a:r>
          </a:p>
        </p:txBody>
      </p:sp>
      <p:pic>
        <p:nvPicPr>
          <p:cNvPr id="15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8668" y="1875707"/>
            <a:ext cx="9607464" cy="7865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Settings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991" y="1416934"/>
            <a:ext cx="8923599" cy="594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1488"/>
      </p:ext>
    </p:extLst>
  </p:cSld>
  <p:clrMapOvr>
    <a:masterClrMapping/>
  </p:clrMapOvr>
  <p:transition xmlns:p14="http://schemas.microsoft.com/office/powerpoint/2010/main"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Webservers</a:t>
            </a:r>
          </a:p>
          <a:p>
            <a:pPr lvl="1">
              <a:defRPr sz="1800"/>
            </a:pPr>
            <a:r>
              <a:rPr sz="4200"/>
              <a:t>Apache</a:t>
            </a:r>
          </a:p>
          <a:p>
            <a:pPr lvl="1">
              <a:defRPr sz="1800"/>
            </a:pPr>
            <a:r>
              <a:rPr sz="4200"/>
              <a:t>lighttpd</a:t>
            </a:r>
          </a:p>
          <a:p>
            <a:pPr lvl="1">
              <a:defRPr sz="1800"/>
            </a:pPr>
            <a:r>
              <a:rPr sz="4200"/>
              <a:t>nginx</a:t>
            </a:r>
          </a:p>
          <a:p>
            <a:pPr lvl="1">
              <a:defRPr sz="1800"/>
            </a:pPr>
            <a:r>
              <a:rPr sz="4200"/>
              <a:t>Microsoft IIS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SSH</a:t>
            </a:r>
          </a:p>
          <a:p>
            <a:pPr lvl="1">
              <a:defRPr sz="1800"/>
            </a:pPr>
            <a:r>
              <a:rPr sz="4200"/>
              <a:t>Open SSH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Cisco IOS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Mail servers</a:t>
            </a:r>
          </a:p>
          <a:p>
            <a:pPr lvl="1">
              <a:defRPr sz="1800"/>
            </a:pPr>
            <a:r>
              <a:rPr sz="4200"/>
              <a:t>Dovecot</a:t>
            </a:r>
          </a:p>
          <a:p>
            <a:pPr lvl="1">
              <a:defRPr sz="1800"/>
            </a:pPr>
            <a:r>
              <a:rPr sz="4200"/>
              <a:t>cyrus-imapd</a:t>
            </a:r>
          </a:p>
          <a:p>
            <a:pPr lvl="1">
              <a:defRPr sz="1800"/>
            </a:pPr>
            <a:r>
              <a:rPr sz="4200"/>
              <a:t>Postfix</a:t>
            </a:r>
          </a:p>
          <a:p>
            <a:pPr lvl="1">
              <a:defRPr sz="1800"/>
            </a:pPr>
            <a:r>
              <a:rPr sz="4200"/>
              <a:t>Exim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xfrm>
            <a:off x="1270000" y="2286000"/>
            <a:ext cx="10464800" cy="720268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VPN</a:t>
            </a:r>
          </a:p>
          <a:p>
            <a:pPr lvl="1">
              <a:defRPr sz="1800"/>
            </a:pPr>
            <a:r>
              <a:rPr sz="4200"/>
              <a:t>IPSec</a:t>
            </a:r>
          </a:p>
          <a:p>
            <a:pPr lvl="1">
              <a:defRPr sz="1800"/>
            </a:pPr>
            <a:r>
              <a:rPr sz="4200"/>
              <a:t>CheckPoint Firewall-1</a:t>
            </a:r>
          </a:p>
          <a:p>
            <a:pPr lvl="1">
              <a:defRPr sz="1800"/>
            </a:pPr>
            <a:r>
              <a:rPr sz="4200"/>
              <a:t>OpenVPN</a:t>
            </a:r>
          </a:p>
          <a:p>
            <a:pPr lvl="1">
              <a:defRPr sz="1800"/>
            </a:pPr>
            <a:r>
              <a:rPr sz="4200"/>
              <a:t>PPPTP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OpenSWAN</a:t>
            </a:r>
          </a:p>
          <a:p>
            <a:pPr lvl="1">
              <a:defRPr sz="1800"/>
            </a:pPr>
            <a:r>
              <a:rPr sz="4200"/>
              <a:t>tinc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6" name="Shape 16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PGP/GPG</a:t>
            </a:r>
          </a:p>
          <a:p>
            <a:pPr lvl="0">
              <a:defRPr sz="1800"/>
            </a:pPr>
            <a:r>
              <a:rPr sz="4200"/>
              <a:t>IPMI/ILO</a:t>
            </a:r>
          </a:p>
          <a:p>
            <a:pPr lvl="0">
              <a:defRPr sz="1800"/>
            </a:pPr>
            <a:r>
              <a:rPr sz="4200"/>
              <a:t>Instant Messaging</a:t>
            </a:r>
          </a:p>
          <a:p>
            <a:pPr lvl="1">
              <a:defRPr sz="1800"/>
            </a:pPr>
            <a:r>
              <a:rPr sz="4200"/>
              <a:t>ejabberd</a:t>
            </a:r>
          </a:p>
          <a:p>
            <a:pPr lvl="1">
              <a:defRPr sz="1800"/>
            </a:pPr>
            <a:r>
              <a:rPr sz="4200"/>
              <a:t>OTR</a:t>
            </a:r>
          </a:p>
          <a:p>
            <a:pPr lvl="1">
              <a:defRPr sz="1800"/>
            </a:pPr>
            <a:r>
              <a:rPr sz="4200"/>
              <a:t>Charybdis</a:t>
            </a:r>
          </a:p>
          <a:p>
            <a:pPr lvl="1">
              <a:defRPr sz="1800"/>
            </a:pPr>
            <a:r>
              <a:rPr sz="4200"/>
              <a:t>SILC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Database systems</a:t>
            </a:r>
          </a:p>
          <a:p>
            <a:pPr lvl="1">
              <a:defRPr sz="1800"/>
            </a:pPr>
            <a:r>
              <a:rPr sz="4200"/>
              <a:t>Oracle</a:t>
            </a:r>
          </a:p>
          <a:p>
            <a:pPr lvl="1">
              <a:defRPr sz="1800"/>
            </a:pPr>
            <a:r>
              <a:rPr sz="4200"/>
              <a:t>MySQL</a:t>
            </a:r>
          </a:p>
          <a:p>
            <a:pPr lvl="1">
              <a:defRPr sz="1800"/>
            </a:pPr>
            <a:r>
              <a:rPr sz="4200"/>
              <a:t>DB2</a:t>
            </a:r>
          </a:p>
          <a:p>
            <a:pPr lvl="1">
              <a:defRPr sz="1800"/>
            </a:pPr>
            <a:r>
              <a:rPr sz="4200"/>
              <a:t>PostgreSQL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Proxy</a:t>
            </a:r>
          </a:p>
          <a:p>
            <a:pPr lvl="1">
              <a:defRPr sz="1800"/>
            </a:pPr>
            <a:r>
              <a:rPr sz="4200" dirty="0"/>
              <a:t>squid</a:t>
            </a:r>
          </a:p>
          <a:p>
            <a:pPr lvl="1">
              <a:defRPr sz="1800"/>
            </a:pPr>
            <a:r>
              <a:rPr sz="4200" dirty="0"/>
              <a:t>Bluecoat</a:t>
            </a:r>
          </a:p>
          <a:p>
            <a:pPr lvl="1">
              <a:defRPr sz="1800"/>
            </a:pPr>
            <a:r>
              <a:rPr sz="4200" dirty="0"/>
              <a:t>Pound</a:t>
            </a:r>
          </a:p>
          <a:p>
            <a:pPr lvl="0">
              <a:defRPr sz="1800"/>
            </a:pPr>
            <a:r>
              <a:rPr sz="4200" dirty="0"/>
              <a:t>Kerberos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Mail Encryption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GPG / </a:t>
            </a:r>
            <a:r>
              <a:rPr sz="4200" dirty="0" smtClean="0"/>
              <a:t>PG</a:t>
            </a:r>
            <a:r>
              <a:rPr lang="en-US" sz="4200" dirty="0" smtClean="0"/>
              <a:t>P</a:t>
            </a:r>
            <a:endParaRPr sz="4200" dirty="0"/>
          </a:p>
          <a:p>
            <a:pPr lvl="0">
              <a:defRPr sz="1800"/>
            </a:pPr>
            <a:r>
              <a:rPr sz="4200" dirty="0"/>
              <a:t>[ a little bit over there ]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9402" y="2440377"/>
            <a:ext cx="10765996" cy="487284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247942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Let’s have a look</a:t>
            </a:r>
            <a:endParaRPr sz="8400" dirty="0"/>
          </a:p>
        </p:txBody>
      </p:sp>
      <p:pic>
        <p:nvPicPr>
          <p:cNvPr id="2" name="Picture 1" descr="Screen Shot 2014-05-28 at 06.37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43" y="2158844"/>
            <a:ext cx="5258803" cy="741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72599"/>
      </p:ext>
    </p:extLst>
  </p:cSld>
  <p:clrMapOvr>
    <a:masterClrMapping/>
  </p:clrMapOvr>
  <p:transition xmlns:p14="http://schemas.microsoft.com/office/powerpoint/2010/main"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Apache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 smtClean="0"/>
              <a:t>Selecting</a:t>
            </a:r>
            <a:r>
              <a:rPr lang="de-DE" dirty="0" smtClean="0"/>
              <a:t> 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: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Additionally</a:t>
            </a:r>
            <a:r>
              <a:rPr lang="de-DE" dirty="0" smtClean="0"/>
              <a:t>:</a:t>
            </a:r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0378672" y="8712765"/>
            <a:ext cx="1975889" cy="777647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de-DE" dirty="0" smtClean="0"/>
              <a:t>Aaron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20" y="3231644"/>
            <a:ext cx="10754361" cy="3265724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220" y="7370176"/>
            <a:ext cx="10754361" cy="1867861"/>
          </a:xfrm>
          <a:prstGeom prst="rect">
            <a:avLst/>
          </a:prstGeom>
        </p:spPr>
      </p:pic>
      <p:sp>
        <p:nvSpPr>
          <p:cNvPr id="7" name="Ring 6"/>
          <p:cNvSpPr/>
          <p:nvPr/>
        </p:nvSpPr>
        <p:spPr>
          <a:xfrm>
            <a:off x="3953074" y="6070552"/>
            <a:ext cx="1065998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ing 8"/>
          <p:cNvSpPr/>
          <p:nvPr/>
        </p:nvSpPr>
        <p:spPr>
          <a:xfrm>
            <a:off x="9312673" y="6070552"/>
            <a:ext cx="2413301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37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Testing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1286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? - 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o</a:t>
            </a:r>
            <a:r>
              <a:rPr lang="de-DE" dirty="0" smtClean="0"/>
              <a:t>penssl </a:t>
            </a:r>
            <a:r>
              <a:rPr lang="de-DE" dirty="0" err="1" smtClean="0"/>
              <a:t>s_client</a:t>
            </a:r>
            <a:r>
              <a:rPr lang="de-DE" dirty="0" smtClean="0"/>
              <a:t>  (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gnutls</a:t>
            </a:r>
            <a:r>
              <a:rPr lang="de-DE" dirty="0" smtClean="0"/>
              <a:t>-cli)</a:t>
            </a:r>
          </a:p>
          <a:p>
            <a:r>
              <a:rPr lang="de-DE" dirty="0" err="1" smtClean="0"/>
              <a:t>ssllabs.com</a:t>
            </a:r>
            <a:r>
              <a:rPr lang="de-DE" dirty="0" smtClean="0"/>
              <a:t>: </a:t>
            </a:r>
            <a:r>
              <a:rPr lang="de-DE" dirty="0" err="1" smtClean="0"/>
              <a:t>checks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servers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endParaRPr lang="de-DE" dirty="0" smtClean="0"/>
          </a:p>
          <a:p>
            <a:r>
              <a:rPr lang="de-DE" dirty="0" err="1" smtClean="0"/>
              <a:t>xmpp.net</a:t>
            </a:r>
            <a:endParaRPr lang="de-DE" dirty="0" smtClean="0"/>
          </a:p>
          <a:p>
            <a:r>
              <a:rPr lang="de-DE" dirty="0" err="1" smtClean="0"/>
              <a:t>sslscan</a:t>
            </a:r>
            <a:endParaRPr lang="de-DE" dirty="0" smtClean="0"/>
          </a:p>
          <a:p>
            <a:r>
              <a:rPr lang="de-DE" dirty="0" err="1" smtClean="0"/>
              <a:t>SSLyze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25008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smtClean="0"/>
              <a:t>openssl </a:t>
            </a:r>
            <a:r>
              <a:rPr lang="de-DE" dirty="0" err="1" smtClean="0"/>
              <a:t>s_client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3400" dirty="0"/>
              <a:t>openssl </a:t>
            </a:r>
            <a:r>
              <a:rPr lang="de-DE" sz="3400" dirty="0" err="1"/>
              <a:t>s_client</a:t>
            </a:r>
            <a:r>
              <a:rPr lang="de-DE" sz="3400" dirty="0"/>
              <a:t> -</a:t>
            </a:r>
            <a:r>
              <a:rPr lang="de-DE" sz="3400" dirty="0" err="1"/>
              <a:t>showcerts</a:t>
            </a:r>
            <a:r>
              <a:rPr lang="de-DE" sz="3400" dirty="0"/>
              <a:t> –</a:t>
            </a:r>
            <a:r>
              <a:rPr lang="de-DE" sz="3400" dirty="0" err="1"/>
              <a:t>connect</a:t>
            </a:r>
            <a:r>
              <a:rPr lang="de-DE" sz="3400" dirty="0"/>
              <a:t> git.bettercrypto.org:443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14597"/>
            <a:ext cx="13004800" cy="62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8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sslscan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49" y="2439326"/>
            <a:ext cx="5997736" cy="679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3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ssllabs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3932" r="-13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365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</a:t>
            </a:r>
            <a:r>
              <a:rPr lang="de-DE" dirty="0" err="1" smtClean="0"/>
              <a:t>sllabs</a:t>
            </a:r>
            <a:r>
              <a:rPr lang="de-DE" dirty="0" smtClean="0"/>
              <a:t> (2)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24" y="1817037"/>
            <a:ext cx="11388553" cy="76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77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Ssllabs</a:t>
            </a:r>
            <a:r>
              <a:rPr lang="de-DE" dirty="0" smtClean="0"/>
              <a:t> (3)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05" y="0"/>
            <a:ext cx="11931254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165" y="1063338"/>
            <a:ext cx="8093867" cy="645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14786"/>
      </p:ext>
    </p:extLst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Who</a:t>
            </a:r>
            <a:r>
              <a:rPr lang="en-US" sz="8400" dirty="0" smtClean="0"/>
              <a:t> (authors of bettercrypto)</a:t>
            </a:r>
            <a:endParaRPr sz="8400" dirty="0"/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439886" y="2954139"/>
            <a:ext cx="12125029" cy="6413302"/>
          </a:xfrm>
          <a:prstGeom prst="rect">
            <a:avLst/>
          </a:prstGeom>
        </p:spPr>
        <p:txBody>
          <a:bodyPr spcCol="606251"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Wolfgang Breyha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uni VIE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David Durvaux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CERT.be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Tobias Dussa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KIT-CERT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L. Aaron Kaplan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Florian Mendel (</a:t>
            </a:r>
            <a:r>
              <a:rPr lang="en-US" sz="2600" dirty="0" smtClean="0">
                <a:latin typeface="Calibri"/>
                <a:ea typeface="Calibri"/>
                <a:cs typeface="Calibri"/>
                <a:sym typeface="Calibri"/>
              </a:rPr>
              <a:t>IAIK/A-Sit</a:t>
            </a: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endParaRPr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 smtClean="0">
                <a:latin typeface="Calibri"/>
                <a:ea typeface="Calibri"/>
                <a:cs typeface="Calibri"/>
                <a:sym typeface="Calibri"/>
              </a:rPr>
              <a:t>Christian 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Mock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coretec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Daniel Kovacic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Manuel Koschuch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FH Campus Wien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Adi Kriegisch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VRVis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Ramin Sabet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Aaron Zauner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azet.org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Pepi Zawodsky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maclemon.at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sz="3200" dirty="0">
                <a:latin typeface="Calibri"/>
                <a:ea typeface="Calibri"/>
                <a:cs typeface="Calibri"/>
                <a:sym typeface="Calibri"/>
              </a:rPr>
            </a:br>
            <a:endParaRPr sz="3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i="1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i="1" smtClean="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3200" i="1" dirty="0" smtClean="0">
                <a:latin typeface="Calibri"/>
                <a:ea typeface="Calibri"/>
                <a:cs typeface="Calibri"/>
                <a:sym typeface="Calibri"/>
              </a:rPr>
              <a:t>many other contributors!!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52583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Ciphering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68104" y="2302967"/>
            <a:ext cx="12468558" cy="1309218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</a:t>
            </a:r>
            <a:r>
              <a:rPr lang="en-US" sz="3600" dirty="0" smtClean="0">
                <a:latin typeface="Andale Mono"/>
                <a:cs typeface="Andale Mono"/>
              </a:rPr>
              <a:t>really secret" \</a:t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 -</a:t>
            </a:r>
            <a:r>
              <a:rPr lang="en-US" sz="3600" dirty="0">
                <a:latin typeface="Andale Mono"/>
                <a:cs typeface="Andale Mono"/>
              </a:rPr>
              <a:t>e</a:t>
            </a:r>
          </a:p>
        </p:txBody>
      </p:sp>
      <p:pic>
        <p:nvPicPr>
          <p:cNvPr id="2" name="Picture 1" descr="Screen Shot 2014-05-27 at 06.46.1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75"/>
          <a:stretch/>
        </p:blipFill>
        <p:spPr>
          <a:xfrm>
            <a:off x="2325545" y="3866166"/>
            <a:ext cx="8598827" cy="550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41259"/>
      </p:ext>
    </p:extLst>
  </p:cSld>
  <p:clrMapOvr>
    <a:masterClrMapping/>
  </p:clrMapOvr>
  <p:transition xmlns:p14="http://schemas.microsoft.com/office/powerpoint/2010/main"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</a:t>
            </a:r>
            <a:r>
              <a:rPr lang="en-US" dirty="0" err="1" smtClean="0"/>
              <a:t>Unciphering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22400" y="2888329"/>
            <a:ext cx="10464800" cy="893175"/>
          </a:xfrm>
        </p:spPr>
        <p:txBody>
          <a:bodyPr/>
          <a:lstStyle/>
          <a:p>
            <a:r>
              <a:rPr lang="en-US" dirty="0" smtClean="0"/>
              <a:t>Let’s save the ciphered text to </a:t>
            </a:r>
            <a:r>
              <a:rPr lang="en-US" dirty="0" err="1" smtClean="0"/>
              <a:t>msg.asc</a:t>
            </a:r>
            <a:endParaRPr lang="en-US" dirty="0" smtClean="0"/>
          </a:p>
          <a:p>
            <a:r>
              <a:rPr lang="en-US" dirty="0" smtClean="0"/>
              <a:t>Then </a:t>
            </a:r>
            <a:r>
              <a:rPr lang="en-US" dirty="0" err="1" smtClean="0"/>
              <a:t>uncipher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68104" y="4010291"/>
            <a:ext cx="12468558" cy="1309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-d </a:t>
            </a:r>
            <a:r>
              <a:rPr lang="en-US" sz="3600" dirty="0" err="1">
                <a:latin typeface="Andale Mono"/>
                <a:cs typeface="Andale Mono"/>
              </a:rPr>
              <a:t>msg.asc</a:t>
            </a:r>
            <a:r>
              <a:rPr lang="en-US" sz="3600" dirty="0">
                <a:latin typeface="Andale Mono"/>
                <a:cs typeface="Andale Mono"/>
              </a:rPr>
              <a:t> </a:t>
            </a:r>
          </a:p>
        </p:txBody>
      </p:sp>
      <p:pic>
        <p:nvPicPr>
          <p:cNvPr id="6" name="Picture 5" descr="Screen Shot 2014-05-27 at 06.4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96" y="5030887"/>
            <a:ext cx="11816848" cy="245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14306"/>
      </p:ext>
    </p:extLst>
  </p:cSld>
  <p:clrMapOvr>
    <a:masterClrMapping/>
  </p:clrMapOvr>
  <p:transition xmlns:p14="http://schemas.microsoft.com/office/powerpoint/2010/main"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Signing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really secret" \ </a:t>
            </a:r>
            <a:r>
              <a:rPr lang="en-US" sz="3600" dirty="0" smtClean="0">
                <a:latin typeface="Andale Mono"/>
                <a:cs typeface="Andale Mono"/>
              </a:rPr>
              <a:t/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id&gt;-</a:t>
            </a:r>
            <a:r>
              <a:rPr lang="en-US" sz="3600" dirty="0">
                <a:latin typeface="Andale Mono"/>
                <a:cs typeface="Andale Mono"/>
              </a:rPr>
              <a:t>s</a:t>
            </a:r>
          </a:p>
        </p:txBody>
      </p:sp>
      <p:pic>
        <p:nvPicPr>
          <p:cNvPr id="4" name="Picture 3" descr="Screen Shot 2014-05-27 at 06.51.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54"/>
          <a:stretch/>
        </p:blipFill>
        <p:spPr>
          <a:xfrm>
            <a:off x="2596377" y="3994785"/>
            <a:ext cx="8113668" cy="572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21102"/>
      </p:ext>
    </p:extLst>
  </p:cSld>
  <p:clrMapOvr>
    <a:masterClrMapping/>
  </p:clrMapOvr>
  <p:transition xmlns:p14="http://schemas.microsoft.com/office/powerpoint/2010/main"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Check Signature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--verify </a:t>
            </a:r>
            <a:r>
              <a:rPr lang="en-US" sz="3600" dirty="0" err="1">
                <a:latin typeface="Andale Mono"/>
                <a:cs typeface="Andale Mono"/>
              </a:rPr>
              <a:t>sig.asc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06.58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19" y="3303782"/>
            <a:ext cx="12657481" cy="23335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1199" y="5693894"/>
            <a:ext cx="10141649" cy="3919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Differents</a:t>
            </a:r>
            <a:r>
              <a:rPr lang="en-US" sz="4000" dirty="0" smtClean="0">
                <a:solidFill>
                  <a:srgbClr val="000000"/>
                </a:solidFill>
              </a:rPr>
              <a:t> way to sign / verify:</a:t>
            </a:r>
          </a:p>
          <a:p>
            <a:pPr algn="l" rtl="0" latinLnBrk="1" hangingPunct="0"/>
            <a:r>
              <a:rPr lang="en-US" sz="4000" dirty="0">
                <a:solidFill>
                  <a:srgbClr val="000000"/>
                </a:solidFill>
                <a:hlinkClick r:id="rId3"/>
              </a:rPr>
              <a:t>https://www.gnupg.org/gph/en/manual/x135.</a:t>
            </a:r>
            <a:r>
              <a:rPr lang="en-US" sz="4000" dirty="0" smtClean="0">
                <a:solidFill>
                  <a:srgbClr val="000000"/>
                </a:solidFill>
                <a:hlinkClick r:id="rId3"/>
              </a:rPr>
              <a:t>html</a:t>
            </a:r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r>
              <a:rPr lang="en-US" sz="4000" dirty="0" smtClean="0">
                <a:solidFill>
                  <a:srgbClr val="000000"/>
                </a:solidFill>
              </a:rPr>
              <a:t>Other techniques</a:t>
            </a:r>
          </a:p>
          <a:p>
            <a:pPr marL="571500" lvl="5" indent="-571500" algn="l" rtl="0" latinLnBrk="1" hangingPunct="0">
              <a:buFont typeface="Arial"/>
              <a:buChar char="•"/>
            </a:pPr>
            <a:r>
              <a:rPr lang="en-US" sz="4000" dirty="0" err="1" smtClean="0">
                <a:solidFill>
                  <a:srgbClr val="000000"/>
                </a:solidFill>
              </a:rPr>
              <a:t>Clearsigned</a:t>
            </a:r>
            <a:r>
              <a:rPr lang="en-US" sz="4000" dirty="0" smtClean="0">
                <a:solidFill>
                  <a:srgbClr val="000000"/>
                </a:solidFill>
              </a:rPr>
              <a:t> Documents</a:t>
            </a:r>
            <a:endParaRPr kumimoji="0" lang="en-US" sz="4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  <a:p>
            <a:pPr marL="571500" indent="-571500" algn="l" rtl="0" latinLnBrk="1" hangingPunct="0">
              <a:buFont typeface="Arial"/>
              <a:buChar char="•"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Detached Signatures</a:t>
            </a:r>
          </a:p>
        </p:txBody>
      </p:sp>
    </p:spTree>
    <p:extLst>
      <p:ext uri="{BB962C8B-B14F-4D97-AF65-F5344CB8AC3E}">
        <p14:creationId xmlns:p14="http://schemas.microsoft.com/office/powerpoint/2010/main" val="3179678050"/>
      </p:ext>
    </p:extLst>
  </p:cSld>
  <p:clrMapOvr>
    <a:masterClrMapping/>
  </p:clrMapOvr>
  <p:transition xmlns:p14="http://schemas.microsoft.com/office/powerpoint/2010/main"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4-05-27 at 18.04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1" y="0"/>
            <a:ext cx="6896100" cy="96139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23419" y="268110"/>
            <a:ext cx="7981381" cy="2438400"/>
          </a:xfrm>
        </p:spPr>
        <p:txBody>
          <a:bodyPr/>
          <a:lstStyle/>
          <a:p>
            <a:r>
              <a:rPr lang="en-US" dirty="0" smtClean="0"/>
              <a:t>GPG </a:t>
            </a:r>
            <a:br>
              <a:rPr lang="en-US" dirty="0" smtClean="0"/>
            </a:br>
            <a:r>
              <a:rPr lang="en-US" dirty="0" smtClean="0"/>
              <a:t>Key generation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5531406" y="2861720"/>
            <a:ext cx="7473394" cy="1111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--gen-key</a:t>
            </a:r>
          </a:p>
        </p:txBody>
      </p:sp>
      <p:sp>
        <p:nvSpPr>
          <p:cNvPr id="6" name="Shape 172"/>
          <p:cNvSpPr>
            <a:spLocks noGrp="1"/>
          </p:cNvSpPr>
          <p:nvPr>
            <p:ph type="body" idx="1"/>
          </p:nvPr>
        </p:nvSpPr>
        <p:spPr>
          <a:xfrm>
            <a:off x="7051400" y="3973395"/>
            <a:ext cx="5953399" cy="578020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Kind of Key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Keylength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Expiration Period</a:t>
            </a:r>
          </a:p>
        </p:txBody>
      </p:sp>
    </p:spTree>
    <p:extLst>
      <p:ext uri="{BB962C8B-B14F-4D97-AF65-F5344CB8AC3E}">
        <p14:creationId xmlns:p14="http://schemas.microsoft.com/office/powerpoint/2010/main" val="1096317244"/>
      </p:ext>
    </p:extLst>
  </p:cSld>
  <p:clrMapOvr>
    <a:masterClrMapping/>
  </p:clrMapOvr>
  <p:transition xmlns:p14="http://schemas.microsoft.com/office/powerpoint/2010/main"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Key signing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sign-key</a:t>
            </a:r>
            <a:r>
              <a:rPr lang="nl-NL" sz="3600" dirty="0">
                <a:latin typeface="Andale Mono"/>
                <a:cs typeface="Andale Mono"/>
              </a:rPr>
              <a:t> -u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your</a:t>
            </a:r>
            <a:r>
              <a:rPr lang="nl-NL" sz="3600" dirty="0" smtClean="0">
                <a:latin typeface="Andale Mono"/>
                <a:cs typeface="Andale Mono"/>
              </a:rPr>
              <a:t> ID&gt; &lt;his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18.10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5" y="3383810"/>
            <a:ext cx="10485599" cy="587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50930"/>
      </p:ext>
    </p:extLst>
  </p:cSld>
  <p:clrMapOvr>
    <a:masterClrMapping/>
  </p:clrMapOvr>
  <p:transition xmlns:p14="http://schemas.microsoft.com/office/powerpoint/2010/main"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Let’s do it!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08" y="2943555"/>
            <a:ext cx="8128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32994" y="8225598"/>
            <a:ext cx="434303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Let’s do a key party!</a:t>
            </a:r>
          </a:p>
        </p:txBody>
      </p:sp>
    </p:spTree>
    <p:extLst>
      <p:ext uri="{BB962C8B-B14F-4D97-AF65-F5344CB8AC3E}">
        <p14:creationId xmlns:p14="http://schemas.microsoft.com/office/powerpoint/2010/main" val="3919190419"/>
      </p:ext>
    </p:extLst>
  </p:cSld>
  <p:clrMapOvr>
    <a:masterClrMapping/>
  </p:clrMapOvr>
  <p:transition xmlns:p14="http://schemas.microsoft.com/office/powerpoint/2010/main"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Sending key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send-keys</a:t>
            </a:r>
            <a:r>
              <a:rPr lang="nl-NL" sz="3600" dirty="0">
                <a:latin typeface="Andale Mono"/>
                <a:cs typeface="Andale Mono"/>
              </a:rPr>
              <a:t>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key</a:t>
            </a:r>
            <a:r>
              <a:rPr lang="nl-NL" sz="3600" dirty="0" smtClean="0">
                <a:latin typeface="Andale Mono"/>
                <a:cs typeface="Andale Mono"/>
              </a:rPr>
              <a:t>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530314717"/>
      </p:ext>
    </p:extLst>
  </p:cSld>
  <p:clrMapOvr>
    <a:masterClrMapping/>
  </p:clrMapOvr>
  <p:transition xmlns:p14="http://schemas.microsoft.com/office/powerpoint/2010/main"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GPG - Integration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Enigmail (Thunderbird)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GPGMail (Apple Mail)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Symantec PGP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85558420"/>
      </p:ext>
    </p:extLst>
  </p:cSld>
  <p:clrMapOvr>
    <a:masterClrMapping/>
  </p:clrMapOvr>
  <p:transition xmlns:p14="http://schemas.microsoft.com/office/powerpoint/2010/main"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Other nice user tools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000" dirty="0" err="1" smtClean="0"/>
              <a:t>Ciphered</a:t>
            </a:r>
            <a:r>
              <a:rPr lang="nl-BE" sz="4000" dirty="0" smtClean="0"/>
              <a:t> containers:</a:t>
            </a:r>
          </a:p>
          <a:p>
            <a:pPr lvl="1">
              <a:defRPr sz="1800"/>
            </a:pPr>
            <a:r>
              <a:rPr lang="nl-BE" sz="3600" dirty="0" smtClean="0"/>
              <a:t>TrueCrypt  </a:t>
            </a:r>
            <a:r>
              <a:rPr lang="nl-BE" sz="3600" dirty="0" smtClean="0">
                <a:sym typeface="Wingdings"/>
              </a:rPr>
              <a:t> might want to switch now?</a:t>
            </a:r>
          </a:p>
          <a:p>
            <a:pPr lvl="1">
              <a:defRPr sz="1800"/>
            </a:pPr>
            <a:r>
              <a:rPr lang="nl-BE" sz="3600" dirty="0" smtClean="0">
                <a:sym typeface="Wingdings"/>
              </a:rPr>
              <a:t>Apple’s FileVault2</a:t>
            </a:r>
            <a:endParaRPr lang="nl-BE" sz="3600" dirty="0"/>
          </a:p>
          <a:p>
            <a:pPr lvl="0">
              <a:defRPr sz="1800"/>
            </a:pPr>
            <a:r>
              <a:rPr lang="nl-BE" sz="4000" dirty="0" smtClean="0"/>
              <a:t>Password containers</a:t>
            </a:r>
          </a:p>
          <a:p>
            <a:pPr lvl="1">
              <a:defRPr sz="1800"/>
            </a:pPr>
            <a:r>
              <a:rPr lang="nl-BE" sz="3600" dirty="0" err="1" smtClean="0"/>
              <a:t>KeePass</a:t>
            </a:r>
            <a:endParaRPr lang="nl-BE" sz="3600" dirty="0"/>
          </a:p>
          <a:p>
            <a:pPr lvl="1">
              <a:defRPr sz="1800"/>
            </a:pPr>
            <a:r>
              <a:rPr lang="nl-BE" sz="3600" dirty="0" err="1" smtClean="0"/>
              <a:t>LastPass</a:t>
            </a:r>
            <a:endParaRPr lang="nl-BE" sz="3600" dirty="0" smtClean="0"/>
          </a:p>
          <a:p>
            <a:pPr lvl="0">
              <a:defRPr sz="1800"/>
            </a:pPr>
            <a:r>
              <a:rPr lang="nl-BE" sz="4000" dirty="0" smtClean="0"/>
              <a:t>…</a:t>
            </a: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185644203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Agenda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1270000" y="2197100"/>
            <a:ext cx="10464800" cy="72834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Pieces of History</a:t>
            </a:r>
          </a:p>
          <a:p>
            <a:pPr lvl="0">
              <a:defRPr sz="1800"/>
            </a:pPr>
            <a:r>
              <a:rPr sz="4200" dirty="0"/>
              <a:t>Introduction to BetterCrypto project</a:t>
            </a:r>
          </a:p>
          <a:p>
            <a:pPr lvl="0">
              <a:defRPr sz="1800"/>
            </a:pPr>
            <a:r>
              <a:rPr lang="nl-BE" sz="4200" dirty="0" smtClean="0"/>
              <a:t>Cryptography in a nutshell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Practical Settings</a:t>
            </a:r>
            <a:endParaRPr lang="nl-BE" sz="4200" dirty="0" smtClean="0"/>
          </a:p>
          <a:p>
            <a:pPr lvl="0">
              <a:defRPr sz="1800"/>
            </a:pPr>
            <a:r>
              <a:rPr lang="nl-BE" sz="4200" dirty="0" smtClean="0"/>
              <a:t>Testing</a:t>
            </a:r>
          </a:p>
          <a:p>
            <a:pPr lvl="0">
              <a:defRPr sz="1800"/>
            </a:pPr>
            <a:r>
              <a:rPr lang="nl-BE" sz="4200" dirty="0" smtClean="0"/>
              <a:t>Demo</a:t>
            </a:r>
          </a:p>
          <a:p>
            <a:pPr lvl="0">
              <a:defRPr sz="1800"/>
            </a:pPr>
            <a:r>
              <a:rPr sz="4200" dirty="0" smtClean="0"/>
              <a:t>Conclusion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388" y="698609"/>
            <a:ext cx="9208972" cy="690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10968"/>
      </p:ext>
    </p:extLst>
  </p:cSld>
  <p:clrMapOvr>
    <a:masterClrMapping/>
  </p:clrMapOvr>
  <p:transition xmlns:p14="http://schemas.microsoft.com/office/powerpoint/2010/main"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Futur</a:t>
            </a:r>
            <a:r>
              <a:rPr lang="en-US" sz="8400" dirty="0" smtClean="0"/>
              <a:t>e</a:t>
            </a:r>
            <a:r>
              <a:rPr sz="8400" dirty="0" smtClean="0"/>
              <a:t> </a:t>
            </a:r>
            <a:r>
              <a:rPr lang="en-US" sz="8400" dirty="0" smtClean="0"/>
              <a:t>i</a:t>
            </a:r>
            <a:r>
              <a:rPr sz="8400" dirty="0" smtClean="0"/>
              <a:t>dea</a:t>
            </a:r>
            <a:r>
              <a:rPr lang="en-US" sz="8400" dirty="0" smtClean="0"/>
              <a:t>s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Configuration Generator (online)</a:t>
            </a:r>
          </a:p>
          <a:p>
            <a:pPr lvl="0">
              <a:defRPr sz="1800"/>
            </a:pPr>
            <a:r>
              <a:rPr sz="4200" dirty="0" smtClean="0"/>
              <a:t>Other tools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Other protocols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of 2014/05/31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de-DE" dirty="0" smtClean="0"/>
              <a:t>Solid </a:t>
            </a:r>
            <a:r>
              <a:rPr lang="de-DE" dirty="0" err="1" smtClean="0"/>
              <a:t>basis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Variant (A) </a:t>
            </a:r>
            <a:r>
              <a:rPr lang="de-DE" dirty="0" err="1" smtClean="0"/>
              <a:t>and</a:t>
            </a:r>
            <a:r>
              <a:rPr lang="de-DE" dirty="0" smtClean="0"/>
              <a:t> (B)</a:t>
            </a:r>
          </a:p>
          <a:p>
            <a:pPr>
              <a:buFont typeface="Wingdings" charset="2"/>
              <a:buChar char="ü"/>
            </a:pPr>
            <a:r>
              <a:rPr lang="de-DE" dirty="0" smtClean="0"/>
              <a:t>Public </a:t>
            </a:r>
            <a:r>
              <a:rPr lang="de-DE" dirty="0" err="1" smtClean="0"/>
              <a:t>draft</a:t>
            </a:r>
            <a:r>
              <a:rPr lang="de-DE" dirty="0" smtClean="0"/>
              <a:t> was </a:t>
            </a:r>
            <a:r>
              <a:rPr lang="de-DE" dirty="0" err="1" smtClean="0"/>
              <a:t>widely</a:t>
            </a:r>
            <a:r>
              <a:rPr lang="de-DE" dirty="0" smtClean="0"/>
              <a:t>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CCC, RIPE </a:t>
            </a:r>
            <a:r>
              <a:rPr lang="de-DE" dirty="0" err="1" smtClean="0"/>
              <a:t>meeting</a:t>
            </a:r>
            <a:r>
              <a:rPr lang="de-DE" dirty="0" smtClean="0"/>
              <a:t>, IETF </a:t>
            </a:r>
            <a:r>
              <a:rPr lang="de-DE" dirty="0" err="1" smtClean="0"/>
              <a:t>Strint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r>
              <a:rPr lang="de-DE" dirty="0" smtClean="0"/>
              <a:t>, </a:t>
            </a:r>
            <a:r>
              <a:rPr lang="de-DE" dirty="0" err="1" smtClean="0"/>
              <a:t>Linuxdays</a:t>
            </a:r>
            <a:r>
              <a:rPr lang="de-DE" dirty="0" smtClean="0"/>
              <a:t>, ..., M3AAWG</a:t>
            </a:r>
          </a:p>
          <a:p>
            <a:r>
              <a:rPr lang="de-DE" dirty="0" err="1" smtClean="0"/>
              <a:t>Section</a:t>
            </a:r>
            <a:r>
              <a:rPr lang="de-DE" dirty="0" smtClean="0"/>
              <a:t> „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“ still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messy</a:t>
            </a:r>
            <a:r>
              <a:rPr lang="de-DE" dirty="0" smtClean="0"/>
              <a:t>,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endParaRPr lang="de-DE" dirty="0" smtClean="0"/>
          </a:p>
          <a:p>
            <a:r>
              <a:rPr lang="de-DE" dirty="0" smtClean="0"/>
              <a:t>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45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1537981"/>
          </a:xfrm>
        </p:spPr>
        <p:txBody>
          <a:bodyPr>
            <a:normAutofit/>
          </a:bodyPr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participate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867370"/>
            <a:ext cx="10464800" cy="5715000"/>
          </a:xfrm>
        </p:spPr>
        <p:txBody>
          <a:bodyPr>
            <a:noAutofit/>
          </a:bodyPr>
          <a:lstStyle/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  <a:r>
              <a:rPr lang="de-DE" sz="3200" dirty="0" err="1" smtClean="0"/>
              <a:t>cryptologists</a:t>
            </a:r>
            <a:r>
              <a:rPr lang="de-DE" sz="3200" dirty="0" smtClean="0"/>
              <a:t>, sysadmins, </a:t>
            </a:r>
            <a:r>
              <a:rPr lang="de-DE" sz="3200" dirty="0" err="1" smtClean="0"/>
              <a:t>hackers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smtClean="0"/>
              <a:t>Read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document</a:t>
            </a:r>
            <a:r>
              <a:rPr lang="de-DE" sz="3200" dirty="0" smtClean="0"/>
              <a:t>, find </a:t>
            </a:r>
            <a:r>
              <a:rPr lang="de-DE" sz="3200" dirty="0" err="1" smtClean="0"/>
              <a:t>bugs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Subscribe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mailing</a:t>
            </a:r>
            <a:r>
              <a:rPr lang="de-DE" sz="3200" dirty="0" smtClean="0"/>
              <a:t> </a:t>
            </a:r>
            <a:r>
              <a:rPr lang="de-DE" sz="3200" dirty="0" err="1" smtClean="0"/>
              <a:t>list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Understand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cipher</a:t>
            </a:r>
            <a:r>
              <a:rPr lang="de-DE" sz="3200" dirty="0" smtClean="0"/>
              <a:t> </a:t>
            </a:r>
            <a:r>
              <a:rPr lang="de-DE" sz="3200" dirty="0" err="1" smtClean="0"/>
              <a:t>strings</a:t>
            </a:r>
            <a:r>
              <a:rPr lang="de-DE" sz="3200" dirty="0" smtClean="0"/>
              <a:t> Variant (A) </a:t>
            </a:r>
            <a:r>
              <a:rPr lang="de-DE" sz="3200" dirty="0" err="1" smtClean="0"/>
              <a:t>and</a:t>
            </a:r>
            <a:r>
              <a:rPr lang="de-DE" sz="3200" dirty="0" smtClean="0"/>
              <a:t> (B) </a:t>
            </a:r>
            <a:r>
              <a:rPr lang="de-DE" sz="3200" dirty="0" err="1" smtClean="0"/>
              <a:t>before</a:t>
            </a:r>
            <a:r>
              <a:rPr lang="de-DE" sz="3200" dirty="0" smtClean="0"/>
              <a:t> </a:t>
            </a:r>
            <a:r>
              <a:rPr lang="de-DE" sz="3200" dirty="0" err="1" smtClean="0"/>
              <a:t>proposing</a:t>
            </a:r>
            <a:r>
              <a:rPr lang="de-DE" sz="3200" dirty="0" smtClean="0"/>
              <a:t> </a:t>
            </a:r>
            <a:r>
              <a:rPr lang="de-DE" sz="3200" dirty="0" err="1" smtClean="0"/>
              <a:t>some</a:t>
            </a:r>
            <a:r>
              <a:rPr lang="de-DE" sz="3200" dirty="0" smtClean="0"/>
              <a:t> </a:t>
            </a:r>
            <a:r>
              <a:rPr lang="de-DE" sz="3200" dirty="0" err="1" smtClean="0"/>
              <a:t>changes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If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add</a:t>
            </a:r>
            <a:r>
              <a:rPr lang="de-DE" sz="3200" dirty="0" smtClean="0"/>
              <a:t>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, </a:t>
            </a:r>
            <a:r>
              <a:rPr lang="de-DE" sz="3200" dirty="0" err="1" smtClean="0"/>
              <a:t>make</a:t>
            </a:r>
            <a:r>
              <a:rPr lang="de-DE" sz="3200" dirty="0" smtClean="0"/>
              <a:t> a sample </a:t>
            </a:r>
            <a:r>
              <a:rPr lang="de-DE" sz="3200" dirty="0" err="1" smtClean="0"/>
              <a:t>config</a:t>
            </a:r>
            <a:r>
              <a:rPr lang="de-DE" sz="3200" dirty="0" smtClean="0"/>
              <a:t> </a:t>
            </a:r>
            <a:r>
              <a:rPr lang="de-DE" sz="3200" dirty="0" err="1" smtClean="0"/>
              <a:t>with</a:t>
            </a:r>
            <a:r>
              <a:rPr lang="de-DE" sz="3200" dirty="0" smtClean="0"/>
              <a:t> variant (B)</a:t>
            </a:r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Git</a:t>
            </a:r>
            <a:r>
              <a:rPr lang="de-DE" sz="3200" dirty="0" smtClean="0"/>
              <a:t> </a:t>
            </a:r>
            <a:r>
              <a:rPr lang="de-DE" sz="3200" dirty="0" err="1" smtClean="0"/>
              <a:t>repo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world-readable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</a:p>
          <a:p>
            <a:pPr marL="1140451" lvl="1">
              <a:lnSpc>
                <a:spcPct val="90000"/>
              </a:lnSpc>
            </a:pPr>
            <a:r>
              <a:rPr lang="de-DE" sz="3200" dirty="0" smtClean="0"/>
              <a:t>Add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an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 </a:t>
            </a:r>
            <a:r>
              <a:rPr lang="de-DE" sz="3200" dirty="0" err="1" smtClean="0"/>
              <a:t>from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TODO </a:t>
            </a:r>
            <a:r>
              <a:rPr lang="de-DE" sz="3200" dirty="0" err="1" smtClean="0"/>
              <a:t>list</a:t>
            </a:r>
            <a:r>
              <a:rPr lang="de-DE" sz="3200" dirty="0" smtClean="0"/>
              <a:t> </a:t>
            </a:r>
            <a:br>
              <a:rPr lang="de-DE" sz="3200" dirty="0" smtClean="0"/>
            </a:br>
            <a:r>
              <a:rPr lang="de-DE" sz="3200" dirty="0" smtClean="0">
                <a:sym typeface="Wingdings"/>
              </a:rPr>
              <a:t> send </a:t>
            </a:r>
            <a:r>
              <a:rPr lang="de-DE" sz="3200" dirty="0" err="1" smtClean="0">
                <a:sym typeface="Wingdings"/>
              </a:rPr>
              <a:t>us</a:t>
            </a:r>
            <a:r>
              <a:rPr lang="de-DE" sz="3200" dirty="0" smtClean="0">
                <a:sym typeface="Wingdings"/>
              </a:rPr>
              <a:t> </a:t>
            </a:r>
            <a:r>
              <a:rPr lang="de-DE" sz="3200" dirty="0" err="1" smtClean="0">
                <a:sym typeface="Wingdings"/>
              </a:rPr>
              <a:t>diffs</a:t>
            </a:r>
            <a:endParaRPr lang="de-DE" sz="3200" dirty="0" smtClean="0"/>
          </a:p>
          <a:p>
            <a:pPr marL="1140451" lvl="1">
              <a:lnSpc>
                <a:spcPct val="90000"/>
              </a:lnSpc>
            </a:pPr>
            <a:r>
              <a:rPr lang="de-DE" sz="3200" b="1" dirty="0" err="1" smtClean="0">
                <a:solidFill>
                  <a:srgbClr val="008000"/>
                </a:solidFill>
              </a:rPr>
              <a:t>Reviewers</a:t>
            </a:r>
            <a:r>
              <a:rPr lang="de-DE" sz="3200" b="1" dirty="0" smtClean="0">
                <a:solidFill>
                  <a:srgbClr val="008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6383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Thank you!</a:t>
            </a:r>
            <a:endParaRPr sz="8400" dirty="0"/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792481" y="2413000"/>
            <a:ext cx="11625798" cy="6426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BetterCrypto.org</a:t>
            </a:r>
          </a:p>
          <a:p>
            <a:pPr lvl="0">
              <a:defRPr sz="1800"/>
            </a:pPr>
            <a:r>
              <a:rPr sz="4200" dirty="0"/>
              <a:t>https://git.bettercrypto.org/ach-master.git</a:t>
            </a:r>
          </a:p>
          <a:p>
            <a:pPr lvl="0">
              <a:defRPr sz="1800"/>
            </a:pPr>
            <a:r>
              <a:rPr sz="4200" dirty="0"/>
              <a:t>http://lists.cert.at/cgi-bin/mailman/listinfo/ach</a:t>
            </a:r>
          </a:p>
          <a:p>
            <a:pPr marL="317500" lvl="0" indent="0">
              <a:buNone/>
              <a:defRPr sz="1800"/>
            </a:pPr>
            <a:endParaRPr sz="4200" dirty="0"/>
          </a:p>
          <a:p>
            <a:pPr lvl="0">
              <a:defRPr sz="1800"/>
            </a:pPr>
            <a:r>
              <a:rPr sz="4200" dirty="0"/>
              <a:t>Contact</a:t>
            </a:r>
          </a:p>
          <a:p>
            <a:pPr lvl="1">
              <a:defRPr sz="1800"/>
            </a:pPr>
            <a:r>
              <a:rPr sz="4200" u="sng" dirty="0" smtClean="0">
                <a:hlinkClick r:id="rId2"/>
              </a:rPr>
              <a:t>david</a:t>
            </a:r>
            <a:r>
              <a:rPr sz="4200" u="sng" dirty="0">
                <a:hlinkClick r:id="rId2"/>
              </a:rPr>
              <a:t>@autopsit.org</a:t>
            </a:r>
            <a:r>
              <a:rPr sz="4200" dirty="0"/>
              <a:t> — @ddurvaux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Pieces of History</a:t>
            </a:r>
            <a:endParaRPr lang="en-US" dirty="0"/>
          </a:p>
        </p:txBody>
      </p:sp>
      <p:pic>
        <p:nvPicPr>
          <p:cNvPr id="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6129" y="214211"/>
            <a:ext cx="4823110" cy="73823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181768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1961</Words>
  <Application>Microsoft Macintosh PowerPoint</Application>
  <PresentationFormat>Benutzerdefiniert</PresentationFormat>
  <Paragraphs>475</Paragraphs>
  <Slides>84</Slides>
  <Notes>28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84</vt:i4>
      </vt:variant>
    </vt:vector>
  </HeadingPairs>
  <TitlesOfParts>
    <vt:vector size="86" baseType="lpstr">
      <vt:lpstr>White</vt:lpstr>
      <vt:lpstr>Equation</vt:lpstr>
      <vt:lpstr>BetterCrypto⋅org</vt:lpstr>
      <vt:lpstr>This talk is public and recorded</vt:lpstr>
      <vt:lpstr>Why better crypto?</vt:lpstr>
      <vt:lpstr>PowerPoint-Präsentation</vt:lpstr>
      <vt:lpstr>But of course...</vt:lpstr>
      <vt:lpstr>PowerPoint-Präsentation</vt:lpstr>
      <vt:lpstr>Who (authors of bettercrypto)</vt:lpstr>
      <vt:lpstr>Agenda</vt:lpstr>
      <vt:lpstr>Pieces of History</vt:lpstr>
      <vt:lpstr>Historic ciphers</vt:lpstr>
      <vt:lpstr>Mary Queen of Scots</vt:lpstr>
      <vt:lpstr>Enigma</vt:lpstr>
      <vt:lpstr>BetterCrypto</vt:lpstr>
      <vt:lpstr>Why?</vt:lpstr>
      <vt:lpstr>The Idea</vt:lpstr>
      <vt:lpstr>That’s not…</vt:lpstr>
      <vt:lpstr>In brief</vt:lpstr>
      <vt:lpstr>2 parts</vt:lpstr>
      <vt:lpstr>How to use the bettercrypto guide?</vt:lpstr>
      <vt:lpstr>Crypto in a nutshell</vt:lpstr>
      <vt:lpstr>Goals</vt:lpstr>
      <vt:lpstr>Symmetric Crypto</vt:lpstr>
      <vt:lpstr>Asymmetric Crypto</vt:lpstr>
      <vt:lpstr>Signing</vt:lpstr>
      <vt:lpstr>The asymmetric magic</vt:lpstr>
      <vt:lpstr>Diffie-Helleman</vt:lpstr>
      <vt:lpstr>Ephemeral Diffie-Helleman</vt:lpstr>
      <vt:lpstr>Hashing</vt:lpstr>
      <vt:lpstr>ECC</vt:lpstr>
      <vt:lpstr>Some thoughts on ECC</vt:lpstr>
      <vt:lpstr>SSL</vt:lpstr>
      <vt:lpstr>Forward Secrecy-Motivation: </vt:lpstr>
      <vt:lpstr>Perfect Forward Secrecy</vt:lpstr>
      <vt:lpstr>Stream vs Block Cipher</vt:lpstr>
      <vt:lpstr>RNGs</vt:lpstr>
      <vt:lpstr>(p)RNGs</vt:lpstr>
      <vt:lpstr>Some algorithms</vt:lpstr>
      <vt:lpstr>Some algorithms</vt:lpstr>
      <vt:lpstr>Algorithm vs Implementation!</vt:lpstr>
      <vt:lpstr>Heartbleed</vt:lpstr>
      <vt:lpstr>Cost of encryption</vt:lpstr>
      <vt:lpstr>Keylengths</vt:lpstr>
      <vt:lpstr>Keylengths</vt:lpstr>
      <vt:lpstr>PowerPoint-Präsentation</vt:lpstr>
      <vt:lpstr>BetterCrypto CipherSuite</vt:lpstr>
      <vt:lpstr>Some general thoughts on settings</vt:lpstr>
      <vt:lpstr>Cipher Suite A</vt:lpstr>
      <vt:lpstr>CiperSuite B</vt:lpstr>
      <vt:lpstr>Cipher Suite B</vt:lpstr>
      <vt:lpstr>Compatibility (B suite)</vt:lpstr>
      <vt:lpstr>Practical Settings</vt:lpstr>
      <vt:lpstr>Tools covered</vt:lpstr>
      <vt:lpstr>Tools covered</vt:lpstr>
      <vt:lpstr>Tools covered</vt:lpstr>
      <vt:lpstr>Tools covered</vt:lpstr>
      <vt:lpstr>Tools covered</vt:lpstr>
      <vt:lpstr>Tools covered</vt:lpstr>
      <vt:lpstr>Tools covered</vt:lpstr>
      <vt:lpstr>Mail Encryption</vt:lpstr>
      <vt:lpstr>Let’s have a look</vt:lpstr>
      <vt:lpstr>Apache</vt:lpstr>
      <vt:lpstr>Testing</vt:lpstr>
      <vt:lpstr>How to test? - Tools</vt:lpstr>
      <vt:lpstr>Tools: openssl s_client</vt:lpstr>
      <vt:lpstr>Tools: sslscan</vt:lpstr>
      <vt:lpstr>Tools: ssllabs</vt:lpstr>
      <vt:lpstr>ssllabs (2)</vt:lpstr>
      <vt:lpstr>Ssllabs (3)</vt:lpstr>
      <vt:lpstr>Demo</vt:lpstr>
      <vt:lpstr>GPG - Ciphering</vt:lpstr>
      <vt:lpstr>GPG - Unciphering</vt:lpstr>
      <vt:lpstr>GPG - Signing</vt:lpstr>
      <vt:lpstr>GPG – Check Signature</vt:lpstr>
      <vt:lpstr>GPG  Key generation</vt:lpstr>
      <vt:lpstr>GPG – Key signing</vt:lpstr>
      <vt:lpstr>GPG – Let’s do it!</vt:lpstr>
      <vt:lpstr>GPG – Sending key</vt:lpstr>
      <vt:lpstr>GPG - Integration</vt:lpstr>
      <vt:lpstr>Other nice user tools</vt:lpstr>
      <vt:lpstr>Conclusion</vt:lpstr>
      <vt:lpstr>Future ideas</vt:lpstr>
      <vt:lpstr>Current state as of 2014/05/31</vt:lpstr>
      <vt:lpstr>How to participate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L. Aaron Kaplan</cp:lastModifiedBy>
  <cp:revision>139</cp:revision>
  <cp:lastPrinted>2014-05-28T15:30:58Z</cp:lastPrinted>
  <dcterms:modified xsi:type="dcterms:W3CDTF">2014-06-03T17:04:50Z</dcterms:modified>
</cp:coreProperties>
</file>